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8" r:id="rId2"/>
    <p:sldId id="334" r:id="rId3"/>
    <p:sldId id="353" r:id="rId4"/>
    <p:sldId id="351" r:id="rId5"/>
    <p:sldId id="336" r:id="rId6"/>
    <p:sldId id="354" r:id="rId7"/>
    <p:sldId id="347" r:id="rId8"/>
    <p:sldId id="355" r:id="rId9"/>
    <p:sldId id="35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5F1"/>
    <a:srgbClr val="8064A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70" d="100"/>
          <a:sy n="70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113F1-CD1E-48F9-AD8D-9649402CE035}" type="datetimeFigureOut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AEB5B-CA5B-404A-A395-9F39D0536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3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AEB5B-CA5B-404A-A395-9F39D0536B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8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8919-E1B9-4ACD-A47B-E49466988C80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649E8-6F0B-4FC5-97F4-D436813A155D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480BA-F258-4D1E-97AC-7C54929D4202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D73D-1EFE-47AD-B3DE-1F4190D00185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5C654-CD1D-4D6A-ABF5-38B624B4EC4E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1EA4FB-3476-4398-9476-3CC9C131D9B3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DF29-934A-45EE-9ED5-25BEC0483C76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8018E-B9E2-4F5B-84E6-ECDDEADFB8F4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3198-F8FD-48EE-A0E8-F22EC6E01A5B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5C25-D33D-480A-91EA-9CC87669DAF2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D0BA62-F351-4F45-9CC8-A466335492DF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EB8513-3498-4159-988F-EA2518F5914D}" type="datetime1">
              <a:rPr lang="en-US" smtClean="0"/>
              <a:pPr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0A96C7-677A-472A-AF55-1A16E57BC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1200" dirty="0" smtClean="0"/>
              <a:t>УНИВЕРЗИТЕТ ЕДУКОНС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sr-Cyrl-RS" sz="1200" dirty="0" smtClean="0"/>
              <a:t>ФАКУЛТЕТ ЗА ПРОЈЕКТНИ И ИНОВАЦИОНИ МЕНАЏМЕНТ</a:t>
            </a:r>
            <a:endParaRPr lang="en-US" sz="1200" dirty="0" smtClean="0"/>
          </a:p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0" y="251287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2000" dirty="0" smtClean="0">
                <a:solidFill>
                  <a:srgbClr val="1F497D"/>
                </a:solidFill>
              </a:rPr>
              <a:t>                                </a:t>
            </a:r>
            <a:r>
              <a:rPr lang="en-US" sz="2000" b="1" dirty="0" smtClean="0">
                <a:solidFill>
                  <a:srgbClr val="1F497D"/>
                </a:solidFill>
              </a:rPr>
              <a:t> </a:t>
            </a:r>
            <a:br>
              <a:rPr lang="en-US" sz="2000" b="1" dirty="0" smtClean="0">
                <a:solidFill>
                  <a:srgbClr val="1F497D"/>
                </a:solidFill>
              </a:rPr>
            </a:br>
            <a:endParaRPr lang="en-US" sz="2000" dirty="0">
              <a:solidFill>
                <a:srgbClr val="1F497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183868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200400" y="4267200"/>
            <a:ext cx="5943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 smtClean="0"/>
              <a:t>Предметни наставнк:</a:t>
            </a:r>
          </a:p>
          <a:p>
            <a:pPr algn="ctr"/>
            <a:r>
              <a:rPr lang="sr-Cyrl-RS" b="1" dirty="0" smtClean="0"/>
              <a:t> Доц.др Љиљана Березљев</a:t>
            </a:r>
          </a:p>
          <a:p>
            <a:pPr algn="ctr"/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1242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200" b="1" dirty="0" smtClean="0"/>
              <a:t>Предмет: Предузетништво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sz="4000" b="1" dirty="0" smtClean="0"/>
              <a:t>Циљ предмета </a:t>
            </a:r>
            <a:br>
              <a:rPr lang="sr-Cyrl-RS" sz="4000" b="1" dirty="0" smtClean="0"/>
            </a:br>
            <a:endParaRPr lang="en-US" sz="4000" dirty="0" smtClean="0">
              <a:solidFill>
                <a:srgbClr val="0B192B"/>
              </a:solidFill>
              <a:latin typeface="Calibri" pitchFamily="34" charset="0"/>
            </a:endParaRP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619D12-30DD-4837-AFB2-8F1C5D374FD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4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2089150"/>
            <a:ext cx="8477250" cy="4768850"/>
          </a:xfrm>
        </p:spPr>
        <p:txBody>
          <a:bodyPr>
            <a:noAutofit/>
          </a:bodyPr>
          <a:lstStyle/>
          <a:p>
            <a:pPr>
              <a:buSzPct val="80000"/>
              <a:buFont typeface="Wingdings" pitchFamily="2" charset="2"/>
              <a:buChar char="§"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познавање студената са најновијим знањима из области предузетништва и конципирања и вођења малог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Стицање знања о савременим методама и техникама које се користе у предузетништву и вођењу малог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Упознавање са процесом оснивања и конципирања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Овладавање са законским оквирима за оснивање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Стицање знања о организовању и вођењу малог и средњег предузећа</a:t>
            </a:r>
            <a:endParaRPr lang="en-US" sz="1800" dirty="0" smtClean="0">
              <a:solidFill>
                <a:srgbClr val="0B192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dirty="0" smtClean="0"/>
              <a:t>Успешним завршетком овог предмета студент је оспособљен за:</a:t>
            </a:r>
            <a:br>
              <a:rPr lang="ru-RU" sz="3100" dirty="0" smtClean="0"/>
            </a:br>
            <a:endParaRPr lang="en-US" sz="3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SzPct val="80000"/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Разумевање основних знања из предузетништва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Примену знања у стварању и селекцији предузетничких идеја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Разумевање и примену процеса конципирања и оснивања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Примену знања у организовању и вођењу малог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Идентификацију проблема у оснивању и вођењу малог бизниса</a:t>
            </a:r>
          </a:p>
          <a:p>
            <a:pPr>
              <a:buSzPct val="80000"/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Праћење и усвајање нових приступа и знања у предузетништву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Методе извођења наставе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8503920" cy="4572000"/>
          </a:xfrm>
        </p:spPr>
        <p:txBody>
          <a:bodyPr>
            <a:normAutofit/>
          </a:bodyPr>
          <a:lstStyle/>
          <a:p>
            <a:pPr>
              <a:buSzPct val="60000"/>
              <a:buFont typeface="Wingdings" pitchFamily="2" charset="2"/>
              <a:buChar char="§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теоријска настава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практична настава (семинарски рад)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tx1"/>
                </a:solidFill>
                <a:latin typeface="Calibri" pitchFamily="34" charset="0"/>
              </a:rPr>
              <a:t> Теоријска настава</a:t>
            </a:r>
            <a:endParaRPr lang="en-US" sz="4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07730D-4ED3-4767-92BB-2C92DB6AB1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5715000"/>
          </a:xfrm>
        </p:spPr>
        <p:txBody>
          <a:bodyPr rtlCol="0">
            <a:normAutofit/>
          </a:bodyPr>
          <a:lstStyle/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Основе предузетништва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Однос предузетништва и менаџмента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Извори идеја за оснивање фирме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Селекција предузетничких идеја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Законски оквири за оснивање малог и средњег предузећа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Конципирање бизниса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Стартовање бизниса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Организовање фирме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Предузетник и менаџер</a:t>
            </a:r>
          </a:p>
          <a:p>
            <a:pPr>
              <a:buClr>
                <a:srgbClr val="0B192B"/>
              </a:buClr>
              <a:buFont typeface="Wingdings" pitchFamily="2" charset="2"/>
              <a:buChar char="§"/>
              <a:defRPr/>
            </a:pPr>
            <a:r>
              <a:rPr lang="ru-RU" sz="2400" dirty="0" smtClean="0"/>
              <a:t>Пословни инкубатори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Израда семинарског рада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Семинарски рад се ради на практичном моделском примеру:</a:t>
            </a:r>
          </a:p>
          <a:p>
            <a:r>
              <a:rPr lang="sr-Cyrl-RS" dirty="0" smtClean="0"/>
              <a:t>Осмишљавања </a:t>
            </a:r>
          </a:p>
          <a:p>
            <a:r>
              <a:rPr lang="sr-Cyrl-RS" dirty="0" smtClean="0"/>
              <a:t>Припремања</a:t>
            </a:r>
          </a:p>
          <a:p>
            <a:r>
              <a:rPr lang="sr-Cyrl-RS" dirty="0" smtClean="0"/>
              <a:t>Извођења</a:t>
            </a:r>
          </a:p>
          <a:p>
            <a:r>
              <a:rPr lang="sr-Cyrl-RS" dirty="0" smtClean="0"/>
              <a:t>Контроле</a:t>
            </a:r>
          </a:p>
          <a:p>
            <a:r>
              <a:rPr lang="sr-Cyrl-RS" dirty="0" smtClean="0"/>
              <a:t>Оцене хипотетичког или стварног бизниса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Практична настава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0" y="1981200"/>
            <a:ext cx="850392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/>
              <a:t>Проверавање и селекција предузетничких идеја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Израда бизнис плана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Доношење одлуке о оснивању фирме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Регистрација фирме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Анализа ризика оснивања фирме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Садржај семинарског рада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000" dirty="0" smtClean="0"/>
              <a:t>Студент треба да да пример реализације свог опредељеног предузетничког подухвата  и представи га у писаној форми по следећој процедури: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000" dirty="0" smtClean="0"/>
              <a:t> </a:t>
            </a:r>
            <a:r>
              <a:rPr lang="sr-Cyrl-RS" sz="2000" b="1" dirty="0" smtClean="0"/>
              <a:t>фаза осмишљавања </a:t>
            </a:r>
            <a:r>
              <a:rPr lang="sr-Cyrl-RS" sz="2000" dirty="0" smtClean="0"/>
              <a:t>размотрити неколико опција, различитих типова бизниса, међусобно их  упоредити са аспекта привлачности и извиодљивости, направити  опредељење за једну од разматраних опција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000" b="1" dirty="0" smtClean="0"/>
              <a:t>припремна фаза </a:t>
            </a:r>
            <a:r>
              <a:rPr lang="sr-Cyrl-RS" sz="2000" dirty="0" smtClean="0"/>
              <a:t>опште, правне, грађевинске техолошке и друге припремне активности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000" b="1" dirty="0" smtClean="0"/>
              <a:t>фаза извођења бизниса</a:t>
            </a:r>
            <a:r>
              <a:rPr lang="sr-Cyrl-RS" sz="2000" dirty="0" smtClean="0"/>
              <a:t> -навођење одређења и свих активности карактеристичних за извођење ове фазе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000" b="1" dirty="0" smtClean="0"/>
              <a:t>процес контроле </a:t>
            </a:r>
            <a:r>
              <a:rPr lang="sr-Cyrl-RS" sz="2000" dirty="0" smtClean="0"/>
              <a:t>описивање процеса контроле и праћења бизниса по карактеристичним садржајима и одређењима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z="2000" b="1" dirty="0" smtClean="0"/>
              <a:t>оцена бизниса </a:t>
            </a:r>
            <a:r>
              <a:rPr lang="sr-Cyrl-RS" sz="2000" dirty="0" smtClean="0"/>
              <a:t>навођење ефеката, резултата од успешно изведеног детерминисаног бизниса</a:t>
            </a:r>
          </a:p>
          <a:p>
            <a:pPr marL="514350" indent="-514350">
              <a:buFont typeface="+mj-lt"/>
              <a:buAutoNum type="arabicPeriod"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A96C7-677A-472A-AF55-1A16E57BC9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32037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spcBef>
                <a:spcPts val="232"/>
              </a:spcBef>
              <a:buFont typeface="+mj-lt"/>
              <a:buAutoNum type="arabicPeriod"/>
            </a:pPr>
            <a:r>
              <a:rPr lang="sr-Latn-RS" sz="2000" dirty="0" smtClean="0"/>
              <a:t> </a:t>
            </a:r>
            <a:r>
              <a:rPr lang="ru-RU" sz="2000" dirty="0" smtClean="0"/>
              <a:t>Јокић Д., Березљев Љ. </a:t>
            </a:r>
            <a:r>
              <a:rPr lang="sr-Latn-RS" sz="2000" dirty="0" smtClean="0"/>
              <a:t>(</a:t>
            </a:r>
            <a:r>
              <a:rPr lang="ru-RU" sz="2000" dirty="0" smtClean="0"/>
              <a:t>2013.</a:t>
            </a:r>
            <a:r>
              <a:rPr lang="sr-Latn-RS" sz="2000" dirty="0" smtClean="0"/>
              <a:t>) </a:t>
            </a:r>
            <a:r>
              <a:rPr lang="ru-RU" sz="2000" dirty="0" smtClean="0"/>
              <a:t>Предузетништво (Предузетнички </a:t>
            </a:r>
            <a:r>
              <a:rPr lang="sr-Latn-RS" sz="2000" dirty="0" smtClean="0"/>
              <a:t>     </a:t>
            </a:r>
            <a:r>
              <a:rPr lang="ru-RU" sz="2000" dirty="0" smtClean="0"/>
              <a:t>менаџмент), Аутори и Научно</a:t>
            </a:r>
            <a:r>
              <a:rPr lang="en-US" sz="2000" dirty="0" smtClean="0"/>
              <a:t> </a:t>
            </a:r>
            <a:r>
              <a:rPr lang="ru-RU" sz="2000" dirty="0" smtClean="0"/>
              <a:t>истраживачки центар Ужице, Ужице</a:t>
            </a:r>
            <a:endParaRPr lang="sr-Latn-RS" sz="2000" dirty="0" smtClean="0"/>
          </a:p>
          <a:p>
            <a:pPr marL="457200" indent="-457200">
              <a:spcBef>
                <a:spcPts val="232"/>
              </a:spcBef>
              <a:buFont typeface="+mj-lt"/>
              <a:buAutoNum type="arabicPeriod"/>
            </a:pPr>
            <a:r>
              <a:rPr lang="sr-Latn-RS" sz="2000" dirty="0" smtClean="0"/>
              <a:t>  </a:t>
            </a:r>
            <a:r>
              <a:rPr lang="ru-RU" sz="2000" dirty="0" smtClean="0"/>
              <a:t>Пауновић Б.</a:t>
            </a:r>
            <a:r>
              <a:rPr lang="sr-Latn-RS" sz="2000" dirty="0" smtClean="0"/>
              <a:t> (</a:t>
            </a:r>
            <a:r>
              <a:rPr lang="ru-RU" sz="2000" dirty="0" smtClean="0"/>
              <a:t>2003.</a:t>
            </a:r>
            <a:r>
              <a:rPr lang="sr-Latn-RS" sz="2000" dirty="0" smtClean="0"/>
              <a:t>)</a:t>
            </a:r>
            <a:r>
              <a:rPr lang="ru-RU" sz="2000" dirty="0" smtClean="0"/>
              <a:t>  Предузетништво БК Универзитет, Београд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Freel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David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Deakins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2018.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Preduzetništvo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male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firme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2939</TotalTime>
  <Words>366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Times New Roman</vt:lpstr>
      <vt:lpstr>Wingdings</vt:lpstr>
      <vt:lpstr>Wingdings 2</vt:lpstr>
      <vt:lpstr>Civic</vt:lpstr>
      <vt:lpstr>PowerPoint Presentation</vt:lpstr>
      <vt:lpstr>Циљ предмета  </vt:lpstr>
      <vt:lpstr>    Успешним завршетком овог предмета студент је оспособљен за: </vt:lpstr>
      <vt:lpstr>Методе извођења наставе</vt:lpstr>
      <vt:lpstr> Теоријска настава</vt:lpstr>
      <vt:lpstr>Израда семинарског рада</vt:lpstr>
      <vt:lpstr>Практична настава</vt:lpstr>
      <vt:lpstr>Садржај семинарског рада</vt:lpstr>
      <vt:lpstr>Литература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Obrad</cp:lastModifiedBy>
  <cp:revision>361</cp:revision>
  <dcterms:created xsi:type="dcterms:W3CDTF">2018-09-08T23:29:11Z</dcterms:created>
  <dcterms:modified xsi:type="dcterms:W3CDTF">2022-09-27T05:10:18Z</dcterms:modified>
</cp:coreProperties>
</file>