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95" r:id="rId4"/>
    <p:sldId id="259" r:id="rId5"/>
    <p:sldId id="267" r:id="rId6"/>
    <p:sldId id="296" r:id="rId7"/>
    <p:sldId id="297" r:id="rId8"/>
    <p:sldId id="29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604C789-ED6B-45A1-A7F2-F07F8EDDDC04}">
  <a:tblStyle styleId="{D604C789-ED6B-45A1-A7F2-F07F8EDDDC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93C2F8-9693-4229-8D5A-0EC416FF441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55303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2834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1820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7480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4468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6141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7569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1620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Google Shape;151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3" name="Google Shape;151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823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lt1"/>
            </a:gs>
            <a:gs pos="19000">
              <a:schemeClr val="lt2"/>
            </a:gs>
            <a:gs pos="100000">
              <a:schemeClr val="lt2"/>
            </a:gs>
          </a:gsLst>
          <a:lin ang="10800025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391536" y="0"/>
            <a:ext cx="2486310" cy="5143500"/>
            <a:chOff x="1511923" y="0"/>
            <a:chExt cx="2486310" cy="5143500"/>
          </a:xfrm>
        </p:grpSpPr>
        <p:sp>
          <p:nvSpPr>
            <p:cNvPr id="11" name="Google Shape;11;p2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19866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4940486" y="0"/>
            <a:ext cx="2326044" cy="5143500"/>
            <a:chOff x="1060873" y="0"/>
            <a:chExt cx="2326044" cy="5143500"/>
          </a:xfrm>
        </p:grpSpPr>
        <p:sp>
          <p:nvSpPr>
            <p:cNvPr id="14" name="Google Shape;14;p2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>
            <a:off x="3878963" y="-650"/>
            <a:ext cx="2838667" cy="5145500"/>
            <a:chOff x="-650" y="-650"/>
            <a:chExt cx="2838667" cy="5145500"/>
          </a:xfrm>
        </p:grpSpPr>
        <p:sp>
          <p:nvSpPr>
            <p:cNvPr id="17" name="Google Shape;17;p2"/>
            <p:cNvSpPr/>
            <p:nvPr/>
          </p:nvSpPr>
          <p:spPr>
            <a:xfrm flipH="1">
              <a:off x="7344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650" y="-650"/>
              <a:ext cx="2492350" cy="5145500"/>
            </a:xfrm>
            <a:custGeom>
              <a:avLst/>
              <a:gdLst/>
              <a:ahLst/>
              <a:cxnLst/>
              <a:rect l="l" t="t" r="r" b="b"/>
              <a:pathLst>
                <a:path w="99694" h="205820" extrusionOk="0">
                  <a:moveTo>
                    <a:pt x="0" y="0"/>
                  </a:moveTo>
                  <a:lnTo>
                    <a:pt x="0" y="205820"/>
                  </a:lnTo>
                  <a:lnTo>
                    <a:pt x="99694" y="205820"/>
                  </a:lnTo>
                  <a:lnTo>
                    <a:pt x="60199" y="26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9" name="Google Shape;19;p2"/>
          <p:cNvGrpSpPr/>
          <p:nvPr/>
        </p:nvGrpSpPr>
        <p:grpSpPr>
          <a:xfrm>
            <a:off x="-6575" y="-6575"/>
            <a:ext cx="6246130" cy="5153775"/>
            <a:chOff x="-3886187" y="-6575"/>
            <a:chExt cx="6246130" cy="5153775"/>
          </a:xfrm>
        </p:grpSpPr>
        <p:sp>
          <p:nvSpPr>
            <p:cNvPr id="20" name="Google Shape;20;p2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3886187" y="-6575"/>
              <a:ext cx="5936050" cy="5153775"/>
            </a:xfrm>
            <a:custGeom>
              <a:avLst/>
              <a:gdLst/>
              <a:ahLst/>
              <a:cxnLst/>
              <a:rect l="l" t="t" r="r" b="b"/>
              <a:pathLst>
                <a:path w="237442" h="206151" extrusionOk="0">
                  <a:moveTo>
                    <a:pt x="0" y="206151"/>
                  </a:moveTo>
                  <a:lnTo>
                    <a:pt x="0" y="0"/>
                  </a:lnTo>
                  <a:lnTo>
                    <a:pt x="237442" y="0"/>
                  </a:lnTo>
                  <a:lnTo>
                    <a:pt x="198081" y="206089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660050"/>
            <a:ext cx="4494300" cy="2265300"/>
          </a:xfrm>
          <a:prstGeom prst="rect">
            <a:avLst/>
          </a:prstGeom>
          <a:effectLst>
            <a:outerShdw blurRad="85725" dist="28575" dir="5400000" algn="bl" rotWithShape="0">
              <a:schemeClr val="accent6">
                <a:alpha val="25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gradFill>
          <a:gsLst>
            <a:gs pos="0">
              <a:srgbClr val="5A667B"/>
            </a:gs>
            <a:gs pos="100000">
              <a:srgbClr val="26282D"/>
            </a:gs>
          </a:gsLst>
          <a:lin ang="10800025" scaled="0"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1512573" y="0"/>
            <a:ext cx="2410110" cy="5143500"/>
            <a:chOff x="1511923" y="0"/>
            <a:chExt cx="2410110" cy="5143500"/>
          </a:xfrm>
        </p:grpSpPr>
        <p:sp>
          <p:nvSpPr>
            <p:cNvPr id="25" name="Google Shape;25;p3"/>
            <p:cNvSpPr/>
            <p:nvPr/>
          </p:nvSpPr>
          <p:spPr>
            <a:xfrm flipH="1">
              <a:off x="18184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rgbClr val="000000"/>
                </a:gs>
                <a:gs pos="13000">
                  <a:srgbClr val="000000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rgbClr val="5A667B"/>
                </a:gs>
                <a:gs pos="100000">
                  <a:srgbClr val="26282D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3"/>
          <p:cNvGrpSpPr/>
          <p:nvPr/>
        </p:nvGrpSpPr>
        <p:grpSpPr>
          <a:xfrm>
            <a:off x="1061523" y="0"/>
            <a:ext cx="2326044" cy="5143500"/>
            <a:chOff x="1060873" y="0"/>
            <a:chExt cx="2326044" cy="5143500"/>
          </a:xfrm>
        </p:grpSpPr>
        <p:sp>
          <p:nvSpPr>
            <p:cNvPr id="28" name="Google Shape;28;p3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rgbClr val="5A667B"/>
                </a:gs>
                <a:gs pos="100000">
                  <a:srgbClr val="26282D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7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3"/>
          <p:cNvGrpSpPr/>
          <p:nvPr/>
        </p:nvGrpSpPr>
        <p:grpSpPr>
          <a:xfrm>
            <a:off x="0" y="-650"/>
            <a:ext cx="2914867" cy="5145500"/>
            <a:chOff x="-650" y="-650"/>
            <a:chExt cx="2914867" cy="5145500"/>
          </a:xfrm>
        </p:grpSpPr>
        <p:sp>
          <p:nvSpPr>
            <p:cNvPr id="31" name="Google Shape;31;p3"/>
            <p:cNvSpPr/>
            <p:nvPr/>
          </p:nvSpPr>
          <p:spPr>
            <a:xfrm flipH="1">
              <a:off x="8106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rgbClr val="000000"/>
                </a:gs>
                <a:gs pos="13000">
                  <a:srgbClr val="000000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-650" y="-650"/>
              <a:ext cx="2492350" cy="5145500"/>
            </a:xfrm>
            <a:custGeom>
              <a:avLst/>
              <a:gdLst/>
              <a:ahLst/>
              <a:cxnLst/>
              <a:rect l="l" t="t" r="r" b="b"/>
              <a:pathLst>
                <a:path w="99694" h="205820" extrusionOk="0">
                  <a:moveTo>
                    <a:pt x="0" y="0"/>
                  </a:moveTo>
                  <a:lnTo>
                    <a:pt x="0" y="205820"/>
                  </a:lnTo>
                  <a:lnTo>
                    <a:pt x="99694" y="205820"/>
                  </a:lnTo>
                  <a:lnTo>
                    <a:pt x="60199" y="26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74000"/>
                </a:schemeClr>
              </a:outerShdw>
            </a:effectLst>
          </p:spPr>
        </p:sp>
      </p:grpSp>
      <p:grpSp>
        <p:nvGrpSpPr>
          <p:cNvPr id="33" name="Google Shape;33;p3"/>
          <p:cNvGrpSpPr/>
          <p:nvPr/>
        </p:nvGrpSpPr>
        <p:grpSpPr>
          <a:xfrm>
            <a:off x="0" y="0"/>
            <a:ext cx="2360592" cy="5145650"/>
            <a:chOff x="-650" y="0"/>
            <a:chExt cx="2360592" cy="5145650"/>
          </a:xfrm>
        </p:grpSpPr>
        <p:sp>
          <p:nvSpPr>
            <p:cNvPr id="34" name="Google Shape;34;p3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-650" y="0"/>
              <a:ext cx="2054075" cy="5145650"/>
            </a:xfrm>
            <a:custGeom>
              <a:avLst/>
              <a:gdLst/>
              <a:ahLst/>
              <a:cxnLst/>
              <a:rect l="l" t="t" r="r" b="b"/>
              <a:pathLst>
                <a:path w="82163" h="205826" extrusionOk="0">
                  <a:moveTo>
                    <a:pt x="0" y="205743"/>
                  </a:moveTo>
                  <a:lnTo>
                    <a:pt x="26" y="0"/>
                  </a:lnTo>
                  <a:lnTo>
                    <a:pt x="82163" y="0"/>
                  </a:lnTo>
                  <a:lnTo>
                    <a:pt x="42659" y="205826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36" name="Google Shape;36;p3"/>
          <p:cNvSpPr txBox="1">
            <a:spLocks noGrp="1"/>
          </p:cNvSpPr>
          <p:nvPr>
            <p:ph type="ctrTitle"/>
          </p:nvPr>
        </p:nvSpPr>
        <p:spPr>
          <a:xfrm>
            <a:off x="2596600" y="2011738"/>
            <a:ext cx="5861700" cy="635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1"/>
          </p:nvPr>
        </p:nvSpPr>
        <p:spPr>
          <a:xfrm>
            <a:off x="2596600" y="2744165"/>
            <a:ext cx="5861700" cy="38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rtl="0">
              <a:spcBef>
                <a:spcPts val="60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rtl="0">
              <a:spcBef>
                <a:spcPts val="600"/>
              </a:spcBef>
              <a:spcAft>
                <a:spcPts val="600"/>
              </a:spcAft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7"/>
          <p:cNvGrpSpPr/>
          <p:nvPr/>
        </p:nvGrpSpPr>
        <p:grpSpPr>
          <a:xfrm>
            <a:off x="598623" y="0"/>
            <a:ext cx="2486310" cy="5143500"/>
            <a:chOff x="1511923" y="0"/>
            <a:chExt cx="2486310" cy="5143500"/>
          </a:xfrm>
        </p:grpSpPr>
        <p:sp>
          <p:nvSpPr>
            <p:cNvPr id="84" name="Google Shape;84;p7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7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" name="Google Shape;86;p7"/>
          <p:cNvGrpSpPr/>
          <p:nvPr/>
        </p:nvGrpSpPr>
        <p:grpSpPr>
          <a:xfrm>
            <a:off x="376173" y="0"/>
            <a:ext cx="2326044" cy="5143500"/>
            <a:chOff x="1060873" y="0"/>
            <a:chExt cx="2326044" cy="5143500"/>
          </a:xfrm>
        </p:grpSpPr>
        <p:sp>
          <p:nvSpPr>
            <p:cNvPr id="87" name="Google Shape;87;p7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7"/>
          <p:cNvGrpSpPr/>
          <p:nvPr/>
        </p:nvGrpSpPr>
        <p:grpSpPr>
          <a:xfrm>
            <a:off x="0" y="0"/>
            <a:ext cx="2305717" cy="5144925"/>
            <a:chOff x="456100" y="0"/>
            <a:chExt cx="2305717" cy="5144925"/>
          </a:xfrm>
        </p:grpSpPr>
        <p:sp>
          <p:nvSpPr>
            <p:cNvPr id="90" name="Google Shape;90;p7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92" name="Google Shape;92;p7"/>
          <p:cNvGrpSpPr/>
          <p:nvPr/>
        </p:nvGrpSpPr>
        <p:grpSpPr>
          <a:xfrm>
            <a:off x="0" y="0"/>
            <a:ext cx="2132442" cy="5145275"/>
            <a:chOff x="227500" y="0"/>
            <a:chExt cx="2132442" cy="5145275"/>
          </a:xfrm>
        </p:grpSpPr>
        <p:sp>
          <p:nvSpPr>
            <p:cNvPr id="93" name="Google Shape;93;p7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95" name="Google Shape;95;p7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7"/>
          <p:cNvSpPr txBox="1">
            <a:spLocks noGrp="1"/>
          </p:cNvSpPr>
          <p:nvPr>
            <p:ph type="body" idx="1"/>
          </p:nvPr>
        </p:nvSpPr>
        <p:spPr>
          <a:xfrm>
            <a:off x="2976900" y="1506350"/>
            <a:ext cx="2553000" cy="29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2"/>
          </p:nvPr>
        </p:nvSpPr>
        <p:spPr>
          <a:xfrm>
            <a:off x="5888031" y="1506350"/>
            <a:ext cx="2553000" cy="29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9"/>
          <p:cNvGrpSpPr/>
          <p:nvPr/>
        </p:nvGrpSpPr>
        <p:grpSpPr>
          <a:xfrm>
            <a:off x="598623" y="0"/>
            <a:ext cx="2486310" cy="5143500"/>
            <a:chOff x="1511923" y="0"/>
            <a:chExt cx="2486310" cy="5143500"/>
          </a:xfrm>
        </p:grpSpPr>
        <p:sp>
          <p:nvSpPr>
            <p:cNvPr id="119" name="Google Shape;119;p9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9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121;p9"/>
          <p:cNvGrpSpPr/>
          <p:nvPr/>
        </p:nvGrpSpPr>
        <p:grpSpPr>
          <a:xfrm>
            <a:off x="376173" y="0"/>
            <a:ext cx="2326044" cy="5143500"/>
            <a:chOff x="1060873" y="0"/>
            <a:chExt cx="2326044" cy="5143500"/>
          </a:xfrm>
        </p:grpSpPr>
        <p:sp>
          <p:nvSpPr>
            <p:cNvPr id="122" name="Google Shape;122;p9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9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" name="Google Shape;124;p9"/>
          <p:cNvGrpSpPr/>
          <p:nvPr/>
        </p:nvGrpSpPr>
        <p:grpSpPr>
          <a:xfrm>
            <a:off x="0" y="0"/>
            <a:ext cx="2305717" cy="5144925"/>
            <a:chOff x="456100" y="0"/>
            <a:chExt cx="2305717" cy="5144925"/>
          </a:xfrm>
        </p:grpSpPr>
        <p:sp>
          <p:nvSpPr>
            <p:cNvPr id="125" name="Google Shape;125;p9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9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27" name="Google Shape;127;p9"/>
          <p:cNvGrpSpPr/>
          <p:nvPr/>
        </p:nvGrpSpPr>
        <p:grpSpPr>
          <a:xfrm>
            <a:off x="0" y="0"/>
            <a:ext cx="2132442" cy="5145275"/>
            <a:chOff x="227500" y="0"/>
            <a:chExt cx="2132442" cy="5145275"/>
          </a:xfrm>
        </p:grpSpPr>
        <p:sp>
          <p:nvSpPr>
            <p:cNvPr id="128" name="Google Shape;128;p9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9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30" name="Google Shape;130;p9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9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11"/>
          <p:cNvGrpSpPr/>
          <p:nvPr/>
        </p:nvGrpSpPr>
        <p:grpSpPr>
          <a:xfrm>
            <a:off x="598623" y="0"/>
            <a:ext cx="2486310" cy="5143500"/>
            <a:chOff x="1511923" y="0"/>
            <a:chExt cx="2486310" cy="5143500"/>
          </a:xfrm>
        </p:grpSpPr>
        <p:sp>
          <p:nvSpPr>
            <p:cNvPr id="149" name="Google Shape;149;p11"/>
            <p:cNvSpPr/>
            <p:nvPr/>
          </p:nvSpPr>
          <p:spPr>
            <a:xfrm flipH="1">
              <a:off x="1894634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1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11"/>
          <p:cNvGrpSpPr/>
          <p:nvPr/>
        </p:nvGrpSpPr>
        <p:grpSpPr>
          <a:xfrm>
            <a:off x="376173" y="0"/>
            <a:ext cx="2326044" cy="5143500"/>
            <a:chOff x="1060873" y="0"/>
            <a:chExt cx="2326044" cy="5143500"/>
          </a:xfrm>
        </p:grpSpPr>
        <p:sp>
          <p:nvSpPr>
            <p:cNvPr id="152" name="Google Shape;152;p11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1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11"/>
          <p:cNvGrpSpPr/>
          <p:nvPr/>
        </p:nvGrpSpPr>
        <p:grpSpPr>
          <a:xfrm>
            <a:off x="0" y="0"/>
            <a:ext cx="2305717" cy="5144925"/>
            <a:chOff x="456100" y="0"/>
            <a:chExt cx="2305717" cy="5144925"/>
          </a:xfrm>
        </p:grpSpPr>
        <p:sp>
          <p:nvSpPr>
            <p:cNvPr id="155" name="Google Shape;155;p11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17598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1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57" name="Google Shape;157;p11"/>
          <p:cNvGrpSpPr/>
          <p:nvPr/>
        </p:nvGrpSpPr>
        <p:grpSpPr>
          <a:xfrm>
            <a:off x="0" y="0"/>
            <a:ext cx="2132442" cy="5145275"/>
            <a:chOff x="227500" y="0"/>
            <a:chExt cx="2132442" cy="5145275"/>
          </a:xfrm>
        </p:grpSpPr>
        <p:sp>
          <p:nvSpPr>
            <p:cNvPr id="158" name="Google Shape;158;p11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1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60" name="Google Shape;160;p11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chemeClr val="lt2"/>
            </a:gs>
            <a:gs pos="100000">
              <a:schemeClr val="lt2"/>
            </a:gs>
          </a:gsLst>
          <a:lin ang="10800025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76900" y="1506350"/>
            <a:ext cx="54642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IBM Plex Sans"/>
              <a:buChar char="▸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lvl="1" indent="-3810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IBM Plex Sans"/>
              <a:buChar char="▹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L="1371600" lvl="2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■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L="1828800" lvl="3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●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L="2286000" lvl="4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○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L="2743200" lvl="5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■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L="3200400" lvl="6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●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L="3657600" lvl="7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"/>
              <a:buChar char="○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L="4114800" lvl="8" indent="-381000" rtl="0"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2400"/>
              <a:buFont typeface="IBM Plex Sans"/>
              <a:buChar char="■"/>
              <a:defRPr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1pPr>
            <a:lvl2pPr lvl="1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2pPr>
            <a:lvl3pPr lvl="2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3pPr>
            <a:lvl4pPr lvl="3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4pPr>
            <a:lvl5pPr lvl="4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5pPr>
            <a:lvl6pPr lvl="5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6pPr>
            <a:lvl7pPr lvl="6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7pPr>
            <a:lvl8pPr lvl="7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8pPr>
            <a:lvl9pPr lvl="8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5" r:id="rId4"/>
    <p:sldLayoutId id="2147483657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 txBox="1">
            <a:spLocks noGrp="1"/>
          </p:cNvSpPr>
          <p:nvPr>
            <p:ph type="ctrTitle"/>
          </p:nvPr>
        </p:nvSpPr>
        <p:spPr>
          <a:xfrm>
            <a:off x="585000" y="1178450"/>
            <a:ext cx="4494300" cy="2265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Upravljanje </a:t>
            </a:r>
            <a:br>
              <a:rPr lang="en" dirty="0"/>
            </a:br>
            <a:r>
              <a:rPr lang="en" dirty="0"/>
              <a:t>softverskim</a:t>
            </a:r>
            <a:br>
              <a:rPr lang="en" dirty="0"/>
            </a:br>
            <a:r>
              <a:rPr lang="en" dirty="0"/>
              <a:t>projektima</a:t>
            </a:r>
            <a:endParaRPr dirty="0"/>
          </a:p>
        </p:txBody>
      </p:sp>
      <p:pic>
        <p:nvPicPr>
          <p:cNvPr id="2" name="Picture 1" descr="fakultet-1">
            <a:extLst>
              <a:ext uri="{FF2B5EF4-FFF2-40B4-BE49-F238E27FC236}">
                <a16:creationId xmlns:a16="http://schemas.microsoft.com/office/drawing/2014/main" xmlns="" id="{BBE6CC03-E69D-E58C-3D61-0C3257645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0578" y="2178826"/>
            <a:ext cx="1964222" cy="3929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/>
              <a:t>Osnovni</a:t>
            </a:r>
            <a:r>
              <a:rPr lang="en-US" b="1" dirty="0"/>
              <a:t> </a:t>
            </a:r>
            <a:r>
              <a:rPr lang="en-US" b="1" dirty="0" err="1"/>
              <a:t>cilj</a:t>
            </a:r>
            <a:r>
              <a:rPr lang="en-US" b="1" dirty="0"/>
              <a:t> </a:t>
            </a:r>
            <a:r>
              <a:rPr lang="en-US" b="1" dirty="0" err="1"/>
              <a:t>predmeta</a:t>
            </a:r>
            <a:endParaRPr dirty="0"/>
          </a:p>
        </p:txBody>
      </p:sp>
      <p:sp>
        <p:nvSpPr>
          <p:cNvPr id="200" name="Google Shape;200;p15"/>
          <p:cNvSpPr txBox="1">
            <a:spLocks noGrp="1"/>
          </p:cNvSpPr>
          <p:nvPr>
            <p:ph type="body" idx="1"/>
          </p:nvPr>
        </p:nvSpPr>
        <p:spPr>
          <a:xfrm>
            <a:off x="2976900" y="1506349"/>
            <a:ext cx="5464200" cy="330117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r>
              <a:rPr lang="sr-Latn-RS" sz="1200" dirty="0"/>
              <a:t>Upravljanje projektima u softverskom inženjerstvu razlikuje se od tradicionalnog upravljanja projektima —</a:t>
            </a:r>
            <a:r>
              <a:rPr lang="sr-Latn-RS" sz="1200" dirty="0" err="1"/>
              <a:t>upravljanj</a:t>
            </a:r>
            <a:r>
              <a:rPr lang="en-US" sz="1200" dirty="0"/>
              <a:t>e</a:t>
            </a:r>
            <a:r>
              <a:rPr lang="sr-Latn-RS" sz="1200" dirty="0"/>
              <a:t> </a:t>
            </a:r>
            <a:r>
              <a:rPr lang="en-US" sz="1200" dirty="0" err="1"/>
              <a:t>softverskim</a:t>
            </a:r>
            <a:r>
              <a:rPr lang="en-US" sz="1200" dirty="0"/>
              <a:t> </a:t>
            </a:r>
            <a:r>
              <a:rPr lang="sr-Latn-RS" sz="1200" dirty="0"/>
              <a:t>projektima</a:t>
            </a:r>
            <a:r>
              <a:rPr lang="en-US" sz="1200" dirty="0"/>
              <a:t> </a:t>
            </a:r>
            <a:r>
              <a:rPr lang="sr-Latn-RS" sz="1200" dirty="0"/>
              <a:t>ima jedinstven proces životnog ciklusa koji zahteva više rundi testiranja, ažuriranja i povratnih informacija korisnika. </a:t>
            </a:r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r>
              <a:rPr lang="sr-Latn-RS" sz="1200" dirty="0"/>
              <a:t>Kroz ovaj predmet studenti će imati priliku da:</a:t>
            </a:r>
            <a:endParaRPr lang="en-U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en-US" sz="1200" dirty="0"/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200" dirty="0"/>
              <a:t>Steknu razumevanje praksi i veština potrebnih za uspeh u ulozi upravljanja projektima na početnom nivou</a:t>
            </a:r>
            <a:r>
              <a:rPr lang="en-US" sz="1200" dirty="0"/>
              <a:t>;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200" dirty="0"/>
              <a:t>Nauče osnove Agilnog upravljanja projektima, sa fokusom na implementaciju </a:t>
            </a:r>
            <a:r>
              <a:rPr lang="sr-Latn-RS" sz="1200" dirty="0" err="1"/>
              <a:t>Scrum</a:t>
            </a:r>
            <a:r>
              <a:rPr lang="sr-Latn-RS" sz="1200" dirty="0"/>
              <a:t> događaja, izgradnju </a:t>
            </a:r>
            <a:r>
              <a:rPr lang="sr-Latn-RS" sz="1200" dirty="0" err="1"/>
              <a:t>Scrum</a:t>
            </a:r>
            <a:r>
              <a:rPr lang="sr-Latn-RS" sz="1200" dirty="0"/>
              <a:t> artefakata i razumevanje uloga </a:t>
            </a:r>
            <a:r>
              <a:rPr lang="sr-Latn-RS" sz="1200" dirty="0" err="1"/>
              <a:t>Scrum</a:t>
            </a:r>
            <a:r>
              <a:rPr lang="en-US" sz="1200" dirty="0"/>
              <a:t>;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200" dirty="0"/>
              <a:t>Nauče kako da kreiraju efektivnu projektnu dokumentaciju i artefakte u različitim fazama projekta</a:t>
            </a:r>
            <a:r>
              <a:rPr lang="en-US" sz="1200" dirty="0"/>
              <a:t>;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200" dirty="0"/>
              <a:t>Vežbaj</a:t>
            </a:r>
            <a:r>
              <a:rPr lang="en-US" sz="1200" dirty="0"/>
              <a:t>u</a:t>
            </a:r>
            <a:r>
              <a:rPr lang="sr-Latn-RS" sz="1200" dirty="0"/>
              <a:t> stratešku komunikaciju, rešavanje problema i upravljanje zainteresovanim stranama kroz scenarije iz stvarnog sveta</a:t>
            </a:r>
            <a:r>
              <a:rPr lang="en-US" sz="1200" dirty="0"/>
              <a:t>.</a:t>
            </a:r>
            <a:endParaRPr sz="1200" dirty="0"/>
          </a:p>
        </p:txBody>
      </p:sp>
      <p:sp>
        <p:nvSpPr>
          <p:cNvPr id="202" name="Google Shape;202;p15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7" name="Picture 6" descr="fakultet-1">
            <a:extLst>
              <a:ext uri="{FF2B5EF4-FFF2-40B4-BE49-F238E27FC236}">
                <a16:creationId xmlns:a16="http://schemas.microsoft.com/office/drawing/2014/main" xmlns="" id="{878336DF-53E0-0BC5-1223-3D7AD53E8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78" y="2466112"/>
            <a:ext cx="1181011" cy="2362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800" b="1" dirty="0"/>
              <a:t>Sadržaj predmeta</a:t>
            </a:r>
            <a:endParaRPr dirty="0"/>
          </a:p>
        </p:txBody>
      </p:sp>
      <p:sp>
        <p:nvSpPr>
          <p:cNvPr id="200" name="Google Shape;200;p15"/>
          <p:cNvSpPr txBox="1">
            <a:spLocks noGrp="1"/>
          </p:cNvSpPr>
          <p:nvPr>
            <p:ph type="body" idx="1"/>
          </p:nvPr>
        </p:nvSpPr>
        <p:spPr>
          <a:xfrm>
            <a:off x="2976900" y="1506349"/>
            <a:ext cx="5464200" cy="330117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200" dirty="0" err="1"/>
              <a:t>Proces</a:t>
            </a:r>
            <a:r>
              <a:rPr lang="en-US" sz="1200" dirty="0"/>
              <a:t> </a:t>
            </a:r>
            <a:r>
              <a:rPr lang="en-US" sz="1200" dirty="0" err="1"/>
              <a:t>razvoja</a:t>
            </a:r>
            <a:r>
              <a:rPr lang="en-US" sz="1200" dirty="0"/>
              <a:t> </a:t>
            </a:r>
            <a:r>
              <a:rPr lang="en-US" sz="1200" dirty="0" err="1"/>
              <a:t>softvera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metrika</a:t>
            </a:r>
            <a:r>
              <a:rPr lang="en-US" sz="1200" dirty="0"/>
              <a:t> </a:t>
            </a:r>
            <a:r>
              <a:rPr lang="en-US" sz="1200" dirty="0" err="1"/>
              <a:t>softverskih</a:t>
            </a:r>
            <a:r>
              <a:rPr lang="en-US" sz="1200" dirty="0"/>
              <a:t> </a:t>
            </a:r>
            <a:r>
              <a:rPr lang="en-US" sz="1200" dirty="0" err="1"/>
              <a:t>projekata</a:t>
            </a:r>
            <a:endParaRPr lang="en-US" sz="1200" dirty="0"/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200" dirty="0" err="1"/>
              <a:t>Planiranje</a:t>
            </a:r>
            <a:r>
              <a:rPr lang="en-US" sz="1200" dirty="0"/>
              <a:t> </a:t>
            </a:r>
            <a:r>
              <a:rPr lang="en-US" sz="1200" dirty="0" err="1"/>
              <a:t>softverskih</a:t>
            </a:r>
            <a:r>
              <a:rPr lang="en-US" sz="1200" dirty="0"/>
              <a:t> </a:t>
            </a:r>
            <a:r>
              <a:rPr lang="en-US" sz="1200" dirty="0" err="1"/>
              <a:t>projekata</a:t>
            </a:r>
            <a:endParaRPr lang="en-US" sz="1200" dirty="0"/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200" dirty="0" err="1"/>
              <a:t>Analiza</a:t>
            </a:r>
            <a:r>
              <a:rPr lang="en-US" sz="1200" dirty="0"/>
              <a:t> </a:t>
            </a:r>
            <a:r>
              <a:rPr lang="en-US" sz="1200" dirty="0" err="1"/>
              <a:t>rizika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upravljanje</a:t>
            </a:r>
            <a:r>
              <a:rPr lang="en-US" sz="1200" dirty="0"/>
              <a:t> </a:t>
            </a:r>
            <a:r>
              <a:rPr lang="en-US" sz="1200" dirty="0" err="1"/>
              <a:t>rizicima</a:t>
            </a:r>
            <a:r>
              <a:rPr lang="en-US" sz="1200" dirty="0"/>
              <a:t> </a:t>
            </a:r>
            <a:r>
              <a:rPr lang="en-US" sz="1200" dirty="0" err="1"/>
              <a:t>kod</a:t>
            </a:r>
            <a:r>
              <a:rPr lang="en-US" sz="1200" dirty="0"/>
              <a:t> </a:t>
            </a:r>
            <a:r>
              <a:rPr lang="en-US" sz="1200" dirty="0" err="1"/>
              <a:t>softverskih</a:t>
            </a:r>
            <a:r>
              <a:rPr lang="en-US" sz="1200" dirty="0"/>
              <a:t> </a:t>
            </a:r>
            <a:r>
              <a:rPr lang="en-US" sz="1200" dirty="0" err="1"/>
              <a:t>projekata</a:t>
            </a:r>
            <a:endParaRPr lang="en-US" sz="1200" dirty="0"/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200" dirty="0" err="1"/>
              <a:t>Planiranje</a:t>
            </a:r>
            <a:r>
              <a:rPr lang="en-US" sz="1200" dirty="0"/>
              <a:t> </a:t>
            </a:r>
            <a:r>
              <a:rPr lang="sr-Latn-RS" sz="1200" dirty="0"/>
              <a:t>i</a:t>
            </a:r>
            <a:r>
              <a:rPr lang="en-US" sz="1200" dirty="0"/>
              <a:t> </a:t>
            </a:r>
            <a:r>
              <a:rPr lang="en-US" sz="1200" dirty="0" err="1"/>
              <a:t>pra</a:t>
            </a:r>
            <a:r>
              <a:rPr lang="sr-Latn-RS" sz="1200" dirty="0" err="1"/>
              <a:t>ćenje</a:t>
            </a:r>
            <a:r>
              <a:rPr lang="en-US" sz="1200" dirty="0"/>
              <a:t> </a:t>
            </a:r>
            <a:r>
              <a:rPr lang="sr-Latn-RS" sz="1200" dirty="0"/>
              <a:t>aktivnosti razvoja softvera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200" dirty="0"/>
              <a:t>Upravljanje kvalitetom softvera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200" dirty="0"/>
              <a:t>Agilne metode upravljanje projektima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endParaRPr lang="sr-Latn-RS" sz="1200" dirty="0"/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r>
              <a:rPr lang="sr-Latn-RS" sz="1200" b="1" dirty="0"/>
              <a:t>Praktični rad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200" dirty="0"/>
              <a:t>Analize slučaja upravljanja projektima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200" dirty="0"/>
              <a:t>Praktični zadaci u MS Project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200" dirty="0" err="1"/>
              <a:t>Kolaboracioni</a:t>
            </a:r>
            <a:r>
              <a:rPr lang="sr-Latn-RS" sz="1200" dirty="0"/>
              <a:t> alati: </a:t>
            </a:r>
            <a:r>
              <a:rPr lang="sr-Latn-RS" sz="1200" dirty="0" err="1"/>
              <a:t>Trello</a:t>
            </a:r>
            <a:r>
              <a:rPr lang="sr-Latn-RS" sz="1200" dirty="0"/>
              <a:t>, </a:t>
            </a:r>
            <a:r>
              <a:rPr lang="sr-Latn-RS" sz="1200" dirty="0" err="1"/>
              <a:t>Slack</a:t>
            </a:r>
            <a:r>
              <a:rPr lang="sr-Latn-RS" sz="1200" dirty="0"/>
              <a:t>, </a:t>
            </a:r>
            <a:r>
              <a:rPr lang="sr-Latn-RS" sz="1200" dirty="0" err="1"/>
              <a:t>Asana</a:t>
            </a:r>
            <a:r>
              <a:rPr lang="sr-Latn-RS" sz="1200" dirty="0"/>
              <a:t> …</a:t>
            </a:r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sr-Latn-RS" sz="1200" b="1" dirty="0"/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sr-Latn-RS" sz="1200" b="1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sr-Latn-R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en-U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en-U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en-U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sz="1200" dirty="0"/>
          </a:p>
        </p:txBody>
      </p:sp>
      <p:sp>
        <p:nvSpPr>
          <p:cNvPr id="202" name="Google Shape;202;p15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3" name="Picture 2" descr="fakultet-1">
            <a:extLst>
              <a:ext uri="{FF2B5EF4-FFF2-40B4-BE49-F238E27FC236}">
                <a16:creationId xmlns:a16="http://schemas.microsoft.com/office/drawing/2014/main" xmlns="" id="{2088702B-097E-51CA-9E43-1BBE92AA6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78" y="2466112"/>
            <a:ext cx="1181011" cy="23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94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"/>
          <p:cNvSpPr txBox="1">
            <a:spLocks noGrp="1"/>
          </p:cNvSpPr>
          <p:nvPr>
            <p:ph type="ctrTitle"/>
          </p:nvPr>
        </p:nvSpPr>
        <p:spPr>
          <a:xfrm>
            <a:off x="3171564" y="316301"/>
            <a:ext cx="5861700" cy="635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/>
              <a:t>Realizacija nastave</a:t>
            </a:r>
            <a:endParaRPr dirty="0"/>
          </a:p>
        </p:txBody>
      </p:sp>
      <p:sp>
        <p:nvSpPr>
          <p:cNvPr id="215" name="Google Shape;215;p17"/>
          <p:cNvSpPr txBox="1">
            <a:spLocks noGrp="1"/>
          </p:cNvSpPr>
          <p:nvPr>
            <p:ph type="subTitle" idx="1"/>
          </p:nvPr>
        </p:nvSpPr>
        <p:spPr>
          <a:xfrm>
            <a:off x="3400164" y="1041783"/>
            <a:ext cx="5490458" cy="410171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200" dirty="0"/>
              <a:t>Nastava sa studentima obavlja se na Fakultetu.</a:t>
            </a: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200" dirty="0"/>
              <a:t>Konsultacije sa predmetnim nastavnikom putem e-mail, </a:t>
            </a:r>
            <a:r>
              <a:rPr lang="sr-Latn-RS" sz="1200" dirty="0" err="1"/>
              <a:t>viber</a:t>
            </a:r>
            <a:r>
              <a:rPr lang="sr-Latn-RS" sz="1200" dirty="0"/>
              <a:t> grupa.</a:t>
            </a: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200" dirty="0"/>
              <a:t>Studentima se dostavlja uputstvo za izradu seminarskog rada, struktura, pisanje i uređenje seminarskog rada, literatura, uslovi za polaganje ispita i dr.</a:t>
            </a: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200" dirty="0"/>
              <a:t>Ispit se polaže putem kolokvijuma i odbranom seminarskog rada.</a:t>
            </a: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200" dirty="0"/>
              <a:t>Nastava se obavlja 1x nedeljno u trajanju od 2h.</a:t>
            </a: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200" dirty="0"/>
              <a:t>Praktični deo nastave sprovodi se kroz primere, ali i zadatke koje studenti obavljaju samostalno kod kuće i predstavljaju u redovnim terminima nastave.</a:t>
            </a: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200" dirty="0"/>
              <a:t>Za pripremu i polaganje ispita ključne su PPT prezentacije koje će biti dostupne studentima na </a:t>
            </a:r>
            <a:r>
              <a:rPr lang="sr-Latn-RS" sz="1200" dirty="0" err="1"/>
              <a:t>Dropbox</a:t>
            </a:r>
            <a:r>
              <a:rPr lang="sr-Latn-RS" sz="1200" dirty="0"/>
              <a:t> platformi.</a:t>
            </a:r>
          </a:p>
        </p:txBody>
      </p:sp>
      <p:sp>
        <p:nvSpPr>
          <p:cNvPr id="216" name="Google Shape;216;p17"/>
          <p:cNvSpPr txBox="1"/>
          <p:nvPr/>
        </p:nvSpPr>
        <p:spPr>
          <a:xfrm>
            <a:off x="0" y="0"/>
            <a:ext cx="1554600" cy="5143500"/>
          </a:xfrm>
          <a:prstGeom prst="rect">
            <a:avLst/>
          </a:prstGeom>
          <a:noFill/>
          <a:ln>
            <a:noFill/>
          </a:ln>
          <a:effectLst>
            <a:outerShdw blurRad="114300" dist="38100" dir="5400000" algn="bl" rotWithShape="0">
              <a:schemeClr val="accent6">
                <a:alpha val="23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200" dirty="0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2" name="Picture 1" descr="fakultet-1">
            <a:extLst>
              <a:ext uri="{FF2B5EF4-FFF2-40B4-BE49-F238E27FC236}">
                <a16:creationId xmlns:a16="http://schemas.microsoft.com/office/drawing/2014/main" xmlns="" id="{8898782E-7163-F28A-3059-270A0E821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78" y="2453625"/>
            <a:ext cx="1181011" cy="236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5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/>
              <a:t>Način ocenjivanja</a:t>
            </a:r>
            <a:endParaRPr dirty="0"/>
          </a:p>
        </p:txBody>
      </p:sp>
      <p:sp>
        <p:nvSpPr>
          <p:cNvPr id="285" name="Google Shape;285;p25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cxnSp>
        <p:nvCxnSpPr>
          <p:cNvPr id="286" name="Google Shape;286;p25"/>
          <p:cNvCxnSpPr/>
          <p:nvPr/>
        </p:nvCxnSpPr>
        <p:spPr>
          <a:xfrm>
            <a:off x="5246200" y="3794100"/>
            <a:ext cx="1088100" cy="0"/>
          </a:xfrm>
          <a:prstGeom prst="straightConnector1">
            <a:avLst/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7" name="Google Shape;287;p25"/>
          <p:cNvSpPr txBox="1"/>
          <p:nvPr/>
        </p:nvSpPr>
        <p:spPr>
          <a:xfrm>
            <a:off x="6515782" y="3615250"/>
            <a:ext cx="2628218" cy="13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100" b="1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Provera usvojenog teoretskog znanja 50%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sr-Latn-RS" sz="900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TEST - </a:t>
            </a:r>
            <a:r>
              <a:rPr lang="sr-Latn-RS" sz="900" dirty="0" err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max</a:t>
            </a:r>
            <a:r>
              <a:rPr lang="sr-Latn-RS" sz="900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 50 poena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sr-Latn-RS" sz="900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2 kolokvijuma ili ispit (pismeno)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sr-Latn-RS" sz="900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5 pitanja/kolokvijum, 10 pitanja/ispit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sr-Latn-RS" sz="900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Pitanja otvorenog tipa, do 100 reči po pitanju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sr-Latn-RS" sz="900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Trajanje testa 45 min/kolokvijum, 1.5h/ispit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sr-Latn-RS" sz="900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Prag prolaznosti je 13 poena/kolokvijum, 26 poena/ispit</a:t>
            </a:r>
          </a:p>
        </p:txBody>
      </p:sp>
      <p:sp>
        <p:nvSpPr>
          <p:cNvPr id="288" name="Google Shape;288;p25"/>
          <p:cNvSpPr/>
          <p:nvPr/>
        </p:nvSpPr>
        <p:spPr>
          <a:xfrm>
            <a:off x="6211948" y="3693690"/>
            <a:ext cx="198600" cy="198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5"/>
          <p:cNvSpPr txBox="1"/>
          <p:nvPr/>
        </p:nvSpPr>
        <p:spPr>
          <a:xfrm>
            <a:off x="6185153" y="3637648"/>
            <a:ext cx="247500" cy="3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800"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3</a:t>
            </a:r>
            <a:endParaRPr sz="800" b="1">
              <a:solidFill>
                <a:schemeClr val="lt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290" name="Google Shape;290;p25"/>
          <p:cNvSpPr txBox="1"/>
          <p:nvPr/>
        </p:nvSpPr>
        <p:spPr>
          <a:xfrm>
            <a:off x="6494018" y="2212083"/>
            <a:ext cx="2447336" cy="13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sr-Latn-RS" sz="1100" b="1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Provera primene praktičnog znanja 40%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lang="sr-Latn-RS" sz="800" dirty="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sr-Latn-RS" sz="900" i="1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SEMINARSKI RAD – </a:t>
            </a:r>
            <a:r>
              <a:rPr lang="sr-Latn-RS" sz="900" i="1" dirty="0" err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max</a:t>
            </a:r>
            <a:r>
              <a:rPr lang="sr-Latn-RS" sz="900" i="1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 40 poena</a:t>
            </a:r>
          </a:p>
        </p:txBody>
      </p:sp>
      <p:cxnSp>
        <p:nvCxnSpPr>
          <p:cNvPr id="291" name="Google Shape;291;p25"/>
          <p:cNvCxnSpPr/>
          <p:nvPr/>
        </p:nvCxnSpPr>
        <p:spPr>
          <a:xfrm rot="10800000">
            <a:off x="4759948" y="2771634"/>
            <a:ext cx="1574400" cy="0"/>
          </a:xfrm>
          <a:prstGeom prst="straightConnector1">
            <a:avLst/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2" name="Google Shape;292;p25"/>
          <p:cNvSpPr/>
          <p:nvPr/>
        </p:nvSpPr>
        <p:spPr>
          <a:xfrm>
            <a:off x="6211948" y="2666335"/>
            <a:ext cx="198600" cy="198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5"/>
          <p:cNvSpPr txBox="1"/>
          <p:nvPr/>
        </p:nvSpPr>
        <p:spPr>
          <a:xfrm>
            <a:off x="6185153" y="2609043"/>
            <a:ext cx="247500" cy="3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800"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2</a:t>
            </a:r>
            <a:endParaRPr sz="800" b="1">
              <a:solidFill>
                <a:schemeClr val="lt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cxnSp>
        <p:nvCxnSpPr>
          <p:cNvPr id="294" name="Google Shape;294;p25"/>
          <p:cNvCxnSpPr/>
          <p:nvPr/>
        </p:nvCxnSpPr>
        <p:spPr>
          <a:xfrm>
            <a:off x="4045175" y="1652900"/>
            <a:ext cx="2289300" cy="0"/>
          </a:xfrm>
          <a:prstGeom prst="straightConnector1">
            <a:avLst/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5" name="Google Shape;295;p25"/>
          <p:cNvSpPr txBox="1"/>
          <p:nvPr/>
        </p:nvSpPr>
        <p:spPr>
          <a:xfrm>
            <a:off x="6489886" y="1138946"/>
            <a:ext cx="2252100" cy="13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100" b="1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10% aktivnosti na nastavi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RS" sz="900" i="1" dirty="0" err="1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Max</a:t>
            </a:r>
            <a:r>
              <a:rPr lang="sr-Latn-RS" sz="900" i="1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 10 poena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RS" sz="900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Prisutnost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Latn-RS" sz="900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Interaktivnost kroz: pitanja, diskutovanje, prezentovanje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r-Latn-RS" sz="1200" b="1" dirty="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96" name="Google Shape;296;p25"/>
          <p:cNvSpPr/>
          <p:nvPr/>
        </p:nvSpPr>
        <p:spPr>
          <a:xfrm>
            <a:off x="6211948" y="1552956"/>
            <a:ext cx="198600" cy="198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5"/>
          <p:cNvSpPr txBox="1"/>
          <p:nvPr/>
        </p:nvSpPr>
        <p:spPr>
          <a:xfrm>
            <a:off x="6185153" y="1496440"/>
            <a:ext cx="247500" cy="3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800"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1</a:t>
            </a:r>
            <a:endParaRPr sz="800" b="1">
              <a:solidFill>
                <a:schemeClr val="lt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grpSp>
        <p:nvGrpSpPr>
          <p:cNvPr id="298" name="Google Shape;298;p25"/>
          <p:cNvGrpSpPr/>
          <p:nvPr/>
        </p:nvGrpSpPr>
        <p:grpSpPr>
          <a:xfrm>
            <a:off x="2281194" y="1592900"/>
            <a:ext cx="3514811" cy="3252003"/>
            <a:chOff x="2991269" y="1153325"/>
            <a:chExt cx="3514811" cy="3252003"/>
          </a:xfrm>
        </p:grpSpPr>
        <p:sp>
          <p:nvSpPr>
            <p:cNvPr id="299" name="Google Shape;299;p25"/>
            <p:cNvSpPr/>
            <p:nvPr/>
          </p:nvSpPr>
          <p:spPr>
            <a:xfrm>
              <a:off x="3477586" y="2585458"/>
              <a:ext cx="2541910" cy="950456"/>
            </a:xfrm>
            <a:custGeom>
              <a:avLst/>
              <a:gdLst/>
              <a:ahLst/>
              <a:cxnLst/>
              <a:rect l="l" t="t" r="r" b="b"/>
              <a:pathLst>
                <a:path w="126826" h="43529" extrusionOk="0">
                  <a:moveTo>
                    <a:pt x="0" y="20002"/>
                  </a:moveTo>
                  <a:lnTo>
                    <a:pt x="63389" y="43529"/>
                  </a:lnTo>
                  <a:lnTo>
                    <a:pt x="126826" y="19907"/>
                  </a:lnTo>
                  <a:lnTo>
                    <a:pt x="635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00" name="Google Shape;300;p25"/>
            <p:cNvSpPr/>
            <p:nvPr/>
          </p:nvSpPr>
          <p:spPr>
            <a:xfrm>
              <a:off x="2991269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01" name="Google Shape;301;p25"/>
            <p:cNvSpPr/>
            <p:nvPr/>
          </p:nvSpPr>
          <p:spPr>
            <a:xfrm flipH="1">
              <a:off x="4747852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02" name="Google Shape;302;p25"/>
            <p:cNvSpPr/>
            <p:nvPr/>
          </p:nvSpPr>
          <p:spPr>
            <a:xfrm>
              <a:off x="3969199" y="2001324"/>
              <a:ext cx="1565850" cy="585863"/>
            </a:xfrm>
            <a:custGeom>
              <a:avLst/>
              <a:gdLst/>
              <a:ahLst/>
              <a:cxnLst/>
              <a:rect l="l" t="t" r="r" b="b"/>
              <a:pathLst>
                <a:path w="24053" h="8150" extrusionOk="0">
                  <a:moveTo>
                    <a:pt x="0" y="3827"/>
                  </a:moveTo>
                  <a:lnTo>
                    <a:pt x="11976" y="8150"/>
                  </a:lnTo>
                  <a:lnTo>
                    <a:pt x="24053" y="3827"/>
                  </a:lnTo>
                  <a:lnTo>
                    <a:pt x="1212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03" name="Google Shape;303;p25"/>
            <p:cNvSpPr/>
            <p:nvPr/>
          </p:nvSpPr>
          <p:spPr>
            <a:xfrm>
              <a:off x="356325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04" name="Google Shape;304;p25"/>
            <p:cNvSpPr/>
            <p:nvPr/>
          </p:nvSpPr>
          <p:spPr>
            <a:xfrm flipH="1">
              <a:off x="474936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05" name="Google Shape;305;p25"/>
            <p:cNvSpPr/>
            <p:nvPr/>
          </p:nvSpPr>
          <p:spPr>
            <a:xfrm>
              <a:off x="4059061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06" name="Google Shape;306;p25"/>
            <p:cNvSpPr/>
            <p:nvPr/>
          </p:nvSpPr>
          <p:spPr>
            <a:xfrm flipH="1">
              <a:off x="4749350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pic>
        <p:nvPicPr>
          <p:cNvPr id="3" name="Picture 2" descr="fakultet-1">
            <a:extLst>
              <a:ext uri="{FF2B5EF4-FFF2-40B4-BE49-F238E27FC236}">
                <a16:creationId xmlns:a16="http://schemas.microsoft.com/office/drawing/2014/main" xmlns="" id="{9DE5B408-0BE9-E1A5-706B-4EB3E1DA0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78" y="2466112"/>
            <a:ext cx="1181011" cy="236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 txBox="1">
            <a:spLocks noGrp="1"/>
          </p:cNvSpPr>
          <p:nvPr>
            <p:ph type="title"/>
          </p:nvPr>
        </p:nvSpPr>
        <p:spPr>
          <a:xfrm>
            <a:off x="2926500" y="361473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800" b="1" dirty="0"/>
              <a:t>Seminarski rad</a:t>
            </a:r>
            <a:endParaRPr dirty="0"/>
          </a:p>
        </p:txBody>
      </p:sp>
      <p:sp>
        <p:nvSpPr>
          <p:cNvPr id="200" name="Google Shape;200;p15"/>
          <p:cNvSpPr txBox="1">
            <a:spLocks noGrp="1"/>
          </p:cNvSpPr>
          <p:nvPr>
            <p:ph type="body" idx="1"/>
          </p:nvPr>
        </p:nvSpPr>
        <p:spPr>
          <a:xfrm>
            <a:off x="2769791" y="815523"/>
            <a:ext cx="6086209" cy="330117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 err="1"/>
              <a:t>Samostalani</a:t>
            </a:r>
            <a:r>
              <a:rPr lang="en-US" sz="1000" dirty="0"/>
              <a:t> </a:t>
            </a:r>
            <a:r>
              <a:rPr lang="en-US" sz="1000" dirty="0" err="1"/>
              <a:t>izbor</a:t>
            </a:r>
            <a:r>
              <a:rPr lang="en-US" sz="1000" dirty="0"/>
              <a:t> </a:t>
            </a:r>
            <a:r>
              <a:rPr lang="en-US" sz="1000" dirty="0" err="1"/>
              <a:t>teme</a:t>
            </a:r>
            <a:r>
              <a:rPr lang="en-US" sz="1000" dirty="0"/>
              <a:t> </a:t>
            </a:r>
            <a:r>
              <a:rPr lang="en-US" sz="1000" dirty="0" err="1"/>
              <a:t>seminarskog</a:t>
            </a:r>
            <a:r>
              <a:rPr lang="en-US" sz="1000" dirty="0"/>
              <a:t> </a:t>
            </a:r>
            <a:r>
              <a:rPr lang="en-US" sz="1000" dirty="0" err="1"/>
              <a:t>rada</a:t>
            </a:r>
            <a:r>
              <a:rPr lang="en-US" sz="1000" dirty="0"/>
              <a:t> </a:t>
            </a:r>
            <a:r>
              <a:rPr lang="en-US" sz="1000" dirty="0" err="1"/>
              <a:t>ili</a:t>
            </a:r>
            <a:r>
              <a:rPr lang="en-US" sz="1000" dirty="0"/>
              <a:t> </a:t>
            </a:r>
            <a:r>
              <a:rPr lang="en-US" sz="1000" dirty="0" err="1"/>
              <a:t>izbor</a:t>
            </a:r>
            <a:r>
              <a:rPr lang="en-US" sz="1000" dirty="0"/>
              <a:t> </a:t>
            </a:r>
            <a:r>
              <a:rPr lang="en-US" sz="1000" dirty="0" err="1"/>
              <a:t>iz</a:t>
            </a:r>
            <a:r>
              <a:rPr lang="en-US" sz="1000" dirty="0"/>
              <a:t> </a:t>
            </a:r>
            <a:r>
              <a:rPr lang="en-US" sz="1000" dirty="0" err="1"/>
              <a:t>ponuđenih</a:t>
            </a:r>
            <a:r>
              <a:rPr lang="en-US" sz="1000" dirty="0"/>
              <a:t> </a:t>
            </a:r>
            <a:r>
              <a:rPr lang="en-US" sz="1000" dirty="0" err="1"/>
              <a:t>oblasti</a:t>
            </a:r>
            <a:r>
              <a:rPr lang="en-US" sz="1000" dirty="0"/>
              <a:t> . </a:t>
            </a:r>
            <a:r>
              <a:rPr lang="en-US" sz="1000" dirty="0" err="1"/>
              <a:t>Seminarski</a:t>
            </a:r>
            <a:r>
              <a:rPr lang="en-US" sz="1000" dirty="0"/>
              <a:t> rad </a:t>
            </a:r>
            <a:r>
              <a:rPr lang="en-US" sz="1000" dirty="0" err="1"/>
              <a:t>studenti</a:t>
            </a:r>
            <a:r>
              <a:rPr lang="en-US" sz="1000" dirty="0"/>
              <a:t> </a:t>
            </a:r>
            <a:r>
              <a:rPr lang="en-US" sz="1000" dirty="0" err="1"/>
              <a:t>rade</a:t>
            </a:r>
            <a:r>
              <a:rPr lang="en-US" sz="1000" dirty="0"/>
              <a:t> </a:t>
            </a:r>
            <a:r>
              <a:rPr lang="en-US" sz="1000" dirty="0" err="1"/>
              <a:t>samostalno</a:t>
            </a:r>
            <a:r>
              <a:rPr lang="en-US" sz="1000" dirty="0"/>
              <a:t> u </a:t>
            </a:r>
            <a:r>
              <a:rPr lang="en-US" sz="1000" dirty="0" err="1"/>
              <a:t>skladu</a:t>
            </a:r>
            <a:r>
              <a:rPr lang="en-US" sz="1000" dirty="0"/>
              <a:t> </a:t>
            </a:r>
            <a:r>
              <a:rPr lang="en-US" sz="1000" dirty="0" err="1"/>
              <a:t>sa</a:t>
            </a:r>
            <a:r>
              <a:rPr lang="en-US" sz="1000" dirty="0"/>
              <a:t> </a:t>
            </a:r>
            <a:r>
              <a:rPr lang="en-US" sz="1000" dirty="0" err="1"/>
              <a:t>utvrđenim</a:t>
            </a:r>
            <a:r>
              <a:rPr lang="en-US" sz="1000" dirty="0"/>
              <a:t> </a:t>
            </a:r>
            <a:r>
              <a:rPr lang="en-US" sz="1000" dirty="0" err="1"/>
              <a:t>sadržajem</a:t>
            </a:r>
            <a:r>
              <a:rPr lang="en-US" sz="1000" dirty="0"/>
              <a:t>,</a:t>
            </a:r>
            <a:r>
              <a:rPr lang="sr-Latn-RS" sz="1000" dirty="0"/>
              <a:t> </a:t>
            </a:r>
            <a:r>
              <a:rPr lang="en-US" sz="1000" dirty="0" err="1"/>
              <a:t>sugestijama</a:t>
            </a:r>
            <a:r>
              <a:rPr lang="en-US" sz="1000" dirty="0"/>
              <a:t> </a:t>
            </a:r>
            <a:r>
              <a:rPr lang="en-US" sz="1000" dirty="0" err="1"/>
              <a:t>predmetnog</a:t>
            </a:r>
            <a:r>
              <a:rPr lang="en-US" sz="1000" dirty="0"/>
              <a:t> </a:t>
            </a:r>
            <a:r>
              <a:rPr lang="en-US" sz="1000" dirty="0" err="1"/>
              <a:t>nastavnika</a:t>
            </a:r>
            <a:r>
              <a:rPr lang="en-US" sz="1000" dirty="0"/>
              <a:t> </a:t>
            </a:r>
            <a:r>
              <a:rPr lang="en-US" sz="1000" dirty="0" err="1"/>
              <a:t>i</a:t>
            </a:r>
            <a:r>
              <a:rPr lang="en-US" sz="1000" dirty="0"/>
              <a:t> </a:t>
            </a:r>
            <a:r>
              <a:rPr lang="sr-Latn-RS" sz="1000" dirty="0"/>
              <a:t>datim u</a:t>
            </a:r>
            <a:r>
              <a:rPr lang="en-US" sz="1000" dirty="0" err="1"/>
              <a:t>putstvom</a:t>
            </a:r>
            <a:r>
              <a:rPr lang="en-US" sz="1000" dirty="0"/>
              <a:t>.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 err="1"/>
              <a:t>Studenti</a:t>
            </a:r>
            <a:r>
              <a:rPr lang="en-US" sz="1000" dirty="0"/>
              <a:t> </a:t>
            </a:r>
            <a:r>
              <a:rPr lang="en-US" sz="1000" dirty="0" err="1"/>
              <a:t>predlažu</a:t>
            </a:r>
            <a:r>
              <a:rPr lang="en-US" sz="1000" dirty="0"/>
              <a:t> </a:t>
            </a:r>
            <a:r>
              <a:rPr lang="en-US" sz="1000" dirty="0" err="1"/>
              <a:t>temu</a:t>
            </a:r>
            <a:r>
              <a:rPr lang="en-US" sz="1000" dirty="0"/>
              <a:t> </a:t>
            </a:r>
            <a:r>
              <a:rPr lang="en-US" sz="1000" dirty="0" err="1"/>
              <a:t>seminarskog</a:t>
            </a:r>
            <a:r>
              <a:rPr lang="en-US" sz="1000" dirty="0"/>
              <a:t> </a:t>
            </a:r>
            <a:r>
              <a:rPr lang="en-US" sz="1000" dirty="0" err="1"/>
              <a:t>rada</a:t>
            </a:r>
            <a:r>
              <a:rPr lang="en-US" sz="1000" dirty="0"/>
              <a:t>, </a:t>
            </a:r>
            <a:r>
              <a:rPr lang="en-US" sz="1000" dirty="0" err="1"/>
              <a:t>najviše</a:t>
            </a:r>
            <a:r>
              <a:rPr lang="en-US" sz="1000" dirty="0"/>
              <a:t> 1 </a:t>
            </a:r>
            <a:r>
              <a:rPr lang="en-US" sz="1000" dirty="0" err="1"/>
              <a:t>stranu</a:t>
            </a:r>
            <a:r>
              <a:rPr lang="en-US" sz="1000" dirty="0"/>
              <a:t>, </a:t>
            </a:r>
            <a:r>
              <a:rPr lang="en-US" sz="1000" dirty="0" err="1"/>
              <a:t>koju</a:t>
            </a:r>
            <a:r>
              <a:rPr lang="en-US" sz="1000" dirty="0"/>
              <a:t> u </a:t>
            </a:r>
            <a:r>
              <a:rPr lang="en-US" sz="1000" dirty="0" err="1"/>
              <a:t>elektronskom</a:t>
            </a:r>
            <a:r>
              <a:rPr lang="en-US" sz="1000" dirty="0"/>
              <a:t> </a:t>
            </a:r>
            <a:r>
              <a:rPr lang="en-US" sz="1000" dirty="0" err="1"/>
              <a:t>formatu</a:t>
            </a:r>
            <a:r>
              <a:rPr lang="sr-Latn-RS" sz="1000" dirty="0"/>
              <a:t> </a:t>
            </a:r>
            <a:r>
              <a:rPr lang="en-US" sz="1000" dirty="0" err="1"/>
              <a:t>dostavljaju</a:t>
            </a:r>
            <a:r>
              <a:rPr lang="en-US" sz="1000" dirty="0"/>
              <a:t> </a:t>
            </a:r>
            <a:r>
              <a:rPr lang="en-US" sz="1000" dirty="0" err="1"/>
              <a:t>predmetnom</a:t>
            </a:r>
            <a:r>
              <a:rPr lang="en-US" sz="1000" dirty="0"/>
              <a:t> </a:t>
            </a:r>
            <a:r>
              <a:rPr lang="en-US" sz="1000" dirty="0" err="1"/>
              <a:t>nastavniku</a:t>
            </a:r>
            <a:r>
              <a:rPr lang="en-US" sz="1000" dirty="0"/>
              <a:t>.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 err="1"/>
              <a:t>Prijava</a:t>
            </a:r>
            <a:r>
              <a:rPr lang="en-US" sz="1000" dirty="0"/>
              <a:t> </a:t>
            </a:r>
            <a:r>
              <a:rPr lang="en-US" sz="1000" dirty="0" err="1"/>
              <a:t>teme</a:t>
            </a:r>
            <a:r>
              <a:rPr lang="en-US" sz="1000" dirty="0"/>
              <a:t> </a:t>
            </a:r>
            <a:r>
              <a:rPr lang="en-US" sz="1000" dirty="0" err="1"/>
              <a:t>seminarskog</a:t>
            </a:r>
            <a:r>
              <a:rPr lang="en-US" sz="1000" dirty="0"/>
              <a:t> </a:t>
            </a:r>
            <a:r>
              <a:rPr lang="en-US" sz="1000" dirty="0" err="1"/>
              <a:t>rada</a:t>
            </a:r>
            <a:r>
              <a:rPr lang="en-US" sz="1000" dirty="0"/>
              <a:t> </a:t>
            </a:r>
            <a:r>
              <a:rPr lang="en-US" sz="1000" dirty="0" err="1"/>
              <a:t>treba</a:t>
            </a:r>
            <a:r>
              <a:rPr lang="en-US" sz="1000" dirty="0"/>
              <a:t> da </a:t>
            </a:r>
            <a:r>
              <a:rPr lang="en-US" sz="1000" dirty="0" err="1"/>
              <a:t>sadrži</a:t>
            </a:r>
            <a:r>
              <a:rPr lang="en-US" sz="1000" dirty="0"/>
              <a:t>:</a:t>
            </a:r>
          </a:p>
          <a:p>
            <a:pPr marL="71120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/>
              <a:t> </a:t>
            </a:r>
            <a:r>
              <a:rPr lang="en-US" sz="1000" dirty="0" err="1"/>
              <a:t>naslov</a:t>
            </a:r>
            <a:r>
              <a:rPr lang="en-US" sz="1000" dirty="0"/>
              <a:t> </a:t>
            </a:r>
            <a:r>
              <a:rPr lang="en-US" sz="1000" dirty="0" err="1"/>
              <a:t>rada</a:t>
            </a:r>
            <a:endParaRPr lang="en-US" sz="1000" dirty="0"/>
          </a:p>
          <a:p>
            <a:pPr marL="71120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 err="1"/>
              <a:t>sadržaj</a:t>
            </a:r>
            <a:r>
              <a:rPr lang="en-US" sz="1000" dirty="0"/>
              <a:t> </a:t>
            </a:r>
            <a:r>
              <a:rPr lang="en-US" sz="1000" dirty="0" err="1"/>
              <a:t>rada</a:t>
            </a:r>
            <a:endParaRPr lang="en-US" sz="1000" dirty="0"/>
          </a:p>
          <a:p>
            <a:pPr marL="71120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 err="1"/>
              <a:t>uvod</a:t>
            </a:r>
            <a:endParaRPr lang="en-US" sz="1000" dirty="0"/>
          </a:p>
          <a:p>
            <a:pPr marL="71120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 err="1"/>
              <a:t>cilj</a:t>
            </a:r>
            <a:r>
              <a:rPr lang="en-US" sz="1000" dirty="0"/>
              <a:t> </a:t>
            </a:r>
            <a:r>
              <a:rPr lang="en-US" sz="1000" dirty="0" err="1"/>
              <a:t>rada</a:t>
            </a:r>
            <a:endParaRPr lang="en-US" sz="1000" dirty="0"/>
          </a:p>
          <a:p>
            <a:pPr marL="71120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 err="1"/>
              <a:t>zaključak</a:t>
            </a:r>
            <a:endParaRPr lang="en-US" sz="1000" dirty="0"/>
          </a:p>
          <a:p>
            <a:pPr marL="71120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 err="1"/>
              <a:t>literaturu</a:t>
            </a:r>
            <a:endParaRPr lang="en-US" sz="1000" dirty="0"/>
          </a:p>
          <a:p>
            <a:pPr marL="71120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 err="1"/>
              <a:t>ključne</a:t>
            </a:r>
            <a:r>
              <a:rPr lang="en-US" sz="1000" dirty="0"/>
              <a:t> </a:t>
            </a:r>
            <a:r>
              <a:rPr lang="en-US" sz="1000" dirty="0" err="1"/>
              <a:t>reči</a:t>
            </a:r>
            <a:endParaRPr lang="en-US" sz="1000" dirty="0"/>
          </a:p>
          <a:p>
            <a:pPr marL="71120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/>
              <a:t>3-5 </a:t>
            </a:r>
            <a:r>
              <a:rPr lang="en-US" sz="1000" dirty="0" err="1"/>
              <a:t>reprezentativnih</a:t>
            </a:r>
            <a:r>
              <a:rPr lang="en-US" sz="1000" dirty="0"/>
              <a:t> </a:t>
            </a:r>
            <a:r>
              <a:rPr lang="en-US" sz="1000" dirty="0" err="1"/>
              <a:t>referenci</a:t>
            </a:r>
            <a:endParaRPr lang="en-US" sz="1000" dirty="0"/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/>
              <a:t>Po </a:t>
            </a:r>
            <a:r>
              <a:rPr lang="en-US" sz="1000" dirty="0" err="1"/>
              <a:t>dobijanju</a:t>
            </a:r>
            <a:r>
              <a:rPr lang="en-US" sz="1000" dirty="0"/>
              <a:t> </a:t>
            </a:r>
            <a:r>
              <a:rPr lang="en-US" sz="1000" dirty="0" err="1"/>
              <a:t>saglasnosti</a:t>
            </a:r>
            <a:r>
              <a:rPr lang="en-US" sz="1000" dirty="0"/>
              <a:t> </a:t>
            </a:r>
            <a:r>
              <a:rPr lang="en-US" sz="1000" dirty="0" err="1"/>
              <a:t>predmetnog</a:t>
            </a:r>
            <a:r>
              <a:rPr lang="en-US" sz="1000" dirty="0"/>
              <a:t> </a:t>
            </a:r>
            <a:r>
              <a:rPr lang="en-US" sz="1000" dirty="0" err="1"/>
              <a:t>nastavnika</a:t>
            </a:r>
            <a:r>
              <a:rPr lang="en-US" sz="1000" dirty="0"/>
              <a:t> </a:t>
            </a:r>
            <a:r>
              <a:rPr lang="en-US" sz="1000" dirty="0" err="1"/>
              <a:t>studenti</a:t>
            </a:r>
            <a:r>
              <a:rPr lang="en-US" sz="1000" dirty="0"/>
              <a:t> </a:t>
            </a:r>
            <a:r>
              <a:rPr lang="en-US" sz="1000" dirty="0" err="1"/>
              <a:t>pristupaju</a:t>
            </a:r>
            <a:r>
              <a:rPr lang="en-US" sz="1000" dirty="0"/>
              <a:t> </a:t>
            </a:r>
            <a:r>
              <a:rPr lang="en-US" sz="1000" dirty="0" err="1"/>
              <a:t>izradi</a:t>
            </a:r>
            <a:r>
              <a:rPr lang="en-US" sz="1000" dirty="0"/>
              <a:t> </a:t>
            </a:r>
            <a:r>
              <a:rPr lang="en-US" sz="1000" dirty="0" err="1"/>
              <a:t>seminarskog</a:t>
            </a:r>
            <a:r>
              <a:rPr lang="en-US" sz="1000" dirty="0"/>
              <a:t> </a:t>
            </a:r>
            <a:r>
              <a:rPr lang="en-US" sz="1000" dirty="0" err="1"/>
              <a:t>rada</a:t>
            </a:r>
            <a:r>
              <a:rPr lang="en-US" sz="1000" dirty="0"/>
              <a:t>.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 err="1"/>
              <a:t>Prvu</a:t>
            </a:r>
            <a:r>
              <a:rPr lang="en-US" sz="1000" dirty="0"/>
              <a:t> </a:t>
            </a:r>
            <a:r>
              <a:rPr lang="en-US" sz="1000" dirty="0" err="1"/>
              <a:t>verziju</a:t>
            </a:r>
            <a:r>
              <a:rPr lang="en-US" sz="1000" dirty="0"/>
              <a:t> </a:t>
            </a:r>
            <a:r>
              <a:rPr lang="en-US" sz="1000" dirty="0" err="1"/>
              <a:t>seminarskog</a:t>
            </a:r>
            <a:r>
              <a:rPr lang="en-US" sz="1000" dirty="0"/>
              <a:t> </a:t>
            </a:r>
            <a:r>
              <a:rPr lang="en-US" sz="1000" dirty="0" err="1"/>
              <a:t>rada</a:t>
            </a:r>
            <a:r>
              <a:rPr lang="en-US" sz="1000" dirty="0"/>
              <a:t> </a:t>
            </a:r>
            <a:r>
              <a:rPr lang="en-US" sz="1000" dirty="0" err="1"/>
              <a:t>studenti</a:t>
            </a:r>
            <a:r>
              <a:rPr lang="en-US" sz="1000" dirty="0"/>
              <a:t> u </a:t>
            </a:r>
            <a:r>
              <a:rPr lang="en-US" sz="1000" dirty="0" err="1"/>
              <a:t>elektronskom</a:t>
            </a:r>
            <a:r>
              <a:rPr lang="en-US" sz="1000" dirty="0"/>
              <a:t> </a:t>
            </a:r>
            <a:r>
              <a:rPr lang="en-US" sz="1000" dirty="0" err="1"/>
              <a:t>formatu</a:t>
            </a:r>
            <a:r>
              <a:rPr lang="en-US" sz="1000" dirty="0"/>
              <a:t> </a:t>
            </a:r>
            <a:r>
              <a:rPr lang="en-US" sz="1000" dirty="0" err="1"/>
              <a:t>dostavljaju</a:t>
            </a:r>
            <a:r>
              <a:rPr lang="en-US" sz="1000" dirty="0"/>
              <a:t> </a:t>
            </a:r>
            <a:r>
              <a:rPr lang="en-US" sz="1000" dirty="0" err="1"/>
              <a:t>predmetnom</a:t>
            </a:r>
            <a:r>
              <a:rPr lang="sr-Latn-RS" sz="1000" dirty="0"/>
              <a:t> </a:t>
            </a:r>
            <a:r>
              <a:rPr lang="en-US" sz="1000" dirty="0" err="1"/>
              <a:t>nastavniku</a:t>
            </a:r>
            <a:r>
              <a:rPr lang="en-US" sz="1000" dirty="0"/>
              <a:t>. </a:t>
            </a:r>
            <a:endParaRPr lang="sr-Latn-RS" sz="1000" dirty="0"/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 err="1"/>
              <a:t>Predmetni</a:t>
            </a:r>
            <a:r>
              <a:rPr lang="en-US" sz="1000" dirty="0"/>
              <a:t> </a:t>
            </a:r>
            <a:r>
              <a:rPr lang="en-US" sz="1000" dirty="0" err="1"/>
              <a:t>nastavnik</a:t>
            </a:r>
            <a:r>
              <a:rPr lang="en-US" sz="1000" dirty="0"/>
              <a:t> je </a:t>
            </a:r>
            <a:r>
              <a:rPr lang="en-US" sz="1000" dirty="0" err="1"/>
              <a:t>dužan</a:t>
            </a:r>
            <a:r>
              <a:rPr lang="en-US" sz="1000" dirty="0"/>
              <a:t> da </a:t>
            </a:r>
            <a:r>
              <a:rPr lang="en-US" sz="1000" dirty="0" err="1"/>
              <a:t>studentu</a:t>
            </a:r>
            <a:r>
              <a:rPr lang="en-US" sz="1000" dirty="0"/>
              <a:t> </a:t>
            </a:r>
            <a:r>
              <a:rPr lang="en-US" sz="1000" dirty="0" err="1"/>
              <a:t>pruži</a:t>
            </a:r>
            <a:r>
              <a:rPr lang="en-US" sz="1000" dirty="0"/>
              <a:t> </a:t>
            </a:r>
            <a:r>
              <a:rPr lang="en-US" sz="1000" dirty="0" err="1"/>
              <a:t>neophodnu</a:t>
            </a:r>
            <a:r>
              <a:rPr lang="en-US" sz="1000" dirty="0"/>
              <a:t> </a:t>
            </a:r>
            <a:r>
              <a:rPr lang="en-US" sz="1000" dirty="0" err="1"/>
              <a:t>pomoć</a:t>
            </a:r>
            <a:r>
              <a:rPr lang="en-US" sz="1000" dirty="0"/>
              <a:t> u </a:t>
            </a:r>
            <a:r>
              <a:rPr lang="en-US" sz="1000" dirty="0" err="1"/>
              <a:t>vidu</a:t>
            </a:r>
            <a:r>
              <a:rPr lang="sr-Latn-RS" sz="1000" dirty="0"/>
              <a:t> </a:t>
            </a:r>
            <a:r>
              <a:rPr lang="en-US" sz="1000" dirty="0" err="1"/>
              <a:t>konsultacija</a:t>
            </a:r>
            <a:r>
              <a:rPr lang="en-US" sz="1000" dirty="0"/>
              <a:t>, </a:t>
            </a:r>
            <a:r>
              <a:rPr lang="en-US" sz="1000" dirty="0" err="1"/>
              <a:t>stručnih</a:t>
            </a:r>
            <a:r>
              <a:rPr lang="en-US" sz="1000" dirty="0"/>
              <a:t> </a:t>
            </a:r>
            <a:r>
              <a:rPr lang="en-US" sz="1000" dirty="0" err="1"/>
              <a:t>uputstava</a:t>
            </a:r>
            <a:r>
              <a:rPr lang="en-US" sz="1000" dirty="0"/>
              <a:t> </a:t>
            </a:r>
            <a:r>
              <a:rPr lang="en-US" sz="1000" dirty="0" err="1"/>
              <a:t>i</a:t>
            </a:r>
            <a:r>
              <a:rPr lang="en-US" sz="1000" dirty="0"/>
              <a:t> </a:t>
            </a:r>
            <a:r>
              <a:rPr lang="en-US" sz="1000" dirty="0" err="1"/>
              <a:t>saveta</a:t>
            </a:r>
            <a:r>
              <a:rPr lang="en-US" sz="1000" dirty="0"/>
              <a:t> za </a:t>
            </a:r>
            <a:r>
              <a:rPr lang="en-US" sz="1000" dirty="0" err="1"/>
              <a:t>rešavanje</a:t>
            </a:r>
            <a:r>
              <a:rPr lang="en-US" sz="1000" dirty="0"/>
              <a:t> </a:t>
            </a:r>
            <a:r>
              <a:rPr lang="en-US" sz="1000" dirty="0" err="1"/>
              <a:t>problema</a:t>
            </a:r>
            <a:r>
              <a:rPr lang="en-US" sz="1000" dirty="0"/>
              <a:t> </a:t>
            </a:r>
            <a:r>
              <a:rPr lang="en-US" sz="1000" dirty="0" err="1"/>
              <a:t>i</a:t>
            </a:r>
            <a:r>
              <a:rPr lang="en-US" sz="1000" dirty="0"/>
              <a:t> </a:t>
            </a:r>
            <a:r>
              <a:rPr lang="en-US" sz="1000" dirty="0" err="1"/>
              <a:t>ocene</a:t>
            </a:r>
            <a:r>
              <a:rPr lang="en-US" sz="1000" dirty="0"/>
              <a:t> </a:t>
            </a:r>
            <a:r>
              <a:rPr lang="en-US" sz="1000" dirty="0" err="1"/>
              <a:t>datih</a:t>
            </a:r>
            <a:r>
              <a:rPr lang="en-US" sz="1000" dirty="0"/>
              <a:t> </a:t>
            </a:r>
            <a:r>
              <a:rPr lang="en-US" sz="1000" dirty="0" err="1"/>
              <a:t>rešenja</a:t>
            </a:r>
            <a:r>
              <a:rPr lang="en-US" sz="1000" dirty="0"/>
              <a:t>. Po</a:t>
            </a:r>
            <a:r>
              <a:rPr lang="sr-Latn-RS" sz="1000" dirty="0"/>
              <a:t> </a:t>
            </a:r>
            <a:r>
              <a:rPr lang="en-US" sz="1000" dirty="0" err="1"/>
              <a:t>potrebi</a:t>
            </a:r>
            <a:r>
              <a:rPr lang="en-US" sz="1000" dirty="0"/>
              <a:t>, </a:t>
            </a:r>
            <a:r>
              <a:rPr lang="en-US" sz="1000" dirty="0" err="1"/>
              <a:t>tokom</a:t>
            </a:r>
            <a:r>
              <a:rPr lang="en-US" sz="1000" dirty="0"/>
              <a:t> </a:t>
            </a:r>
            <a:r>
              <a:rPr lang="en-US" sz="1000" dirty="0" err="1"/>
              <a:t>izrade</a:t>
            </a:r>
            <a:r>
              <a:rPr lang="en-US" sz="1000" dirty="0"/>
              <a:t> </a:t>
            </a:r>
            <a:r>
              <a:rPr lang="en-US" sz="1000" dirty="0" err="1"/>
              <a:t>rada</a:t>
            </a:r>
            <a:r>
              <a:rPr lang="en-US" sz="1000" dirty="0"/>
              <a:t> </a:t>
            </a:r>
            <a:r>
              <a:rPr lang="en-US" sz="1000" dirty="0" err="1"/>
              <a:t>studenti</a:t>
            </a:r>
            <a:r>
              <a:rPr lang="en-US" sz="1000" dirty="0"/>
              <a:t> se </a:t>
            </a:r>
            <a:r>
              <a:rPr lang="en-US" sz="1000" dirty="0" err="1"/>
              <a:t>mogu</a:t>
            </a:r>
            <a:r>
              <a:rPr lang="en-US" sz="1000" dirty="0"/>
              <a:t> </a:t>
            </a:r>
            <a:r>
              <a:rPr lang="en-US" sz="1000" dirty="0" err="1"/>
              <a:t>konsultovati</a:t>
            </a:r>
            <a:r>
              <a:rPr lang="en-US" sz="1000" dirty="0"/>
              <a:t> </a:t>
            </a:r>
            <a:r>
              <a:rPr lang="en-US" sz="1000" dirty="0" err="1"/>
              <a:t>sa</a:t>
            </a:r>
            <a:r>
              <a:rPr lang="en-US" sz="1000" dirty="0"/>
              <a:t> </a:t>
            </a:r>
            <a:r>
              <a:rPr lang="en-US" sz="1000" dirty="0" err="1"/>
              <a:t>predmetnim</a:t>
            </a:r>
            <a:r>
              <a:rPr lang="en-US" sz="1000" dirty="0"/>
              <a:t> </a:t>
            </a:r>
            <a:r>
              <a:rPr lang="en-US" sz="1000" dirty="0" err="1"/>
              <a:t>nastavnikom</a:t>
            </a:r>
            <a:r>
              <a:rPr lang="en-US" sz="1000" dirty="0"/>
              <a:t>, </a:t>
            </a:r>
            <a:r>
              <a:rPr lang="en-US" sz="1000" dirty="0" err="1"/>
              <a:t>putem</a:t>
            </a:r>
            <a:r>
              <a:rPr lang="sr-Latn-RS" sz="1000" dirty="0"/>
              <a:t> kanala komunikacije.</a:t>
            </a:r>
            <a:endParaRPr lang="en-US" sz="1000" dirty="0"/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000" dirty="0"/>
              <a:t> </a:t>
            </a:r>
            <a:r>
              <a:rPr lang="en-US" sz="1000" dirty="0" err="1"/>
              <a:t>Seminarski</a:t>
            </a:r>
            <a:r>
              <a:rPr lang="en-US" sz="1000" dirty="0"/>
              <a:t> rad </a:t>
            </a:r>
            <a:r>
              <a:rPr lang="en-US" sz="1000" dirty="0" err="1"/>
              <a:t>treba</a:t>
            </a:r>
            <a:r>
              <a:rPr lang="en-US" sz="1000" dirty="0"/>
              <a:t> da </a:t>
            </a:r>
            <a:r>
              <a:rPr lang="en-US" sz="1000" dirty="0" err="1"/>
              <a:t>bude</a:t>
            </a:r>
            <a:r>
              <a:rPr lang="en-US" sz="1000" dirty="0"/>
              <a:t> u </a:t>
            </a:r>
            <a:r>
              <a:rPr lang="en-US" sz="1000" dirty="0" err="1"/>
              <a:t>obimu</a:t>
            </a:r>
            <a:r>
              <a:rPr lang="en-US" sz="1000" dirty="0"/>
              <a:t> od 10 do 15 </a:t>
            </a:r>
            <a:r>
              <a:rPr lang="en-US" sz="1000" dirty="0" err="1"/>
              <a:t>stranica</a:t>
            </a:r>
            <a:r>
              <a:rPr lang="en-US" sz="1000" dirty="0"/>
              <a:t> </a:t>
            </a:r>
            <a:r>
              <a:rPr lang="en-US" sz="1000" dirty="0" err="1"/>
              <a:t>formata</a:t>
            </a:r>
            <a:r>
              <a:rPr lang="en-US" sz="1000" dirty="0"/>
              <a:t> A4. </a:t>
            </a:r>
            <a:endParaRPr lang="sr-Latn-RS" sz="1000" b="1" dirty="0"/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sr-Latn-RS" sz="1200" b="1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sr-Latn-R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en-U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en-U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en-U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sz="1200" dirty="0"/>
          </a:p>
        </p:txBody>
      </p:sp>
      <p:sp>
        <p:nvSpPr>
          <p:cNvPr id="202" name="Google Shape;202;p15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3" name="Picture 2" descr="fakultet-1">
            <a:extLst>
              <a:ext uri="{FF2B5EF4-FFF2-40B4-BE49-F238E27FC236}">
                <a16:creationId xmlns:a16="http://schemas.microsoft.com/office/drawing/2014/main" xmlns="" id="{FBEDDB62-E82B-98FF-AE6E-F09FB0C1F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78" y="2466112"/>
            <a:ext cx="1181011" cy="23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8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 txBox="1">
            <a:spLocks noGrp="1"/>
          </p:cNvSpPr>
          <p:nvPr>
            <p:ph type="title"/>
          </p:nvPr>
        </p:nvSpPr>
        <p:spPr>
          <a:xfrm>
            <a:off x="2976900" y="411873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800" b="1" dirty="0"/>
              <a:t>Polaganje ispita</a:t>
            </a:r>
            <a:endParaRPr dirty="0"/>
          </a:p>
        </p:txBody>
      </p:sp>
      <p:sp>
        <p:nvSpPr>
          <p:cNvPr id="200" name="Google Shape;200;p15"/>
          <p:cNvSpPr txBox="1">
            <a:spLocks noGrp="1"/>
          </p:cNvSpPr>
          <p:nvPr>
            <p:ph type="body" idx="1"/>
          </p:nvPr>
        </p:nvSpPr>
        <p:spPr>
          <a:xfrm>
            <a:off x="2452991" y="1430450"/>
            <a:ext cx="6512018" cy="330117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r>
              <a:rPr lang="en-US" sz="1100" b="1" dirty="0" err="1"/>
              <a:t>Uslovi</a:t>
            </a:r>
            <a:r>
              <a:rPr lang="en-US" sz="1100" b="1" dirty="0"/>
              <a:t> za </a:t>
            </a:r>
            <a:r>
              <a:rPr lang="en-US" sz="1100" b="1" dirty="0" err="1"/>
              <a:t>polaganje</a:t>
            </a:r>
            <a:r>
              <a:rPr lang="en-US" sz="1100" b="1" dirty="0"/>
              <a:t> </a:t>
            </a:r>
            <a:r>
              <a:rPr lang="en-US" sz="1100" b="1" dirty="0" err="1"/>
              <a:t>ispita</a:t>
            </a:r>
            <a:endParaRPr lang="en-US" sz="1100" b="1" dirty="0"/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100" dirty="0"/>
              <a:t> </a:t>
            </a:r>
            <a:r>
              <a:rPr lang="en-US" sz="1100" dirty="0" err="1"/>
              <a:t>Konačnu</a:t>
            </a:r>
            <a:r>
              <a:rPr lang="en-US" sz="1100" dirty="0"/>
              <a:t> </a:t>
            </a:r>
            <a:r>
              <a:rPr lang="en-US" sz="1100" dirty="0" err="1"/>
              <a:t>verziju</a:t>
            </a:r>
            <a:r>
              <a:rPr lang="en-US" sz="1100" dirty="0"/>
              <a:t> </a:t>
            </a:r>
            <a:r>
              <a:rPr lang="en-US" sz="1100" dirty="0" err="1"/>
              <a:t>seminarskog</a:t>
            </a:r>
            <a:r>
              <a:rPr lang="en-US" sz="1100" dirty="0"/>
              <a:t> </a:t>
            </a:r>
            <a:r>
              <a:rPr lang="en-US" sz="1100" dirty="0" err="1"/>
              <a:t>rada</a:t>
            </a:r>
            <a:r>
              <a:rPr lang="en-US" sz="1100" dirty="0"/>
              <a:t> u </a:t>
            </a:r>
            <a:r>
              <a:rPr lang="en-US" sz="1100" dirty="0" err="1"/>
              <a:t>elektronskom</a:t>
            </a:r>
            <a:r>
              <a:rPr lang="en-US" sz="1100" dirty="0"/>
              <a:t> </a:t>
            </a:r>
            <a:r>
              <a:rPr lang="en-US" sz="1100" dirty="0" err="1"/>
              <a:t>formatu</a:t>
            </a:r>
            <a:r>
              <a:rPr lang="en-US" sz="1100" dirty="0"/>
              <a:t> student</a:t>
            </a:r>
            <a:r>
              <a:rPr lang="sr-Latn-RS" sz="1100" dirty="0"/>
              <a:t> </a:t>
            </a:r>
            <a:r>
              <a:rPr lang="en-US" sz="1100" dirty="0" err="1"/>
              <a:t>šalje</a:t>
            </a:r>
            <a:r>
              <a:rPr lang="en-US" sz="1100" dirty="0"/>
              <a:t> </a:t>
            </a:r>
            <a:r>
              <a:rPr lang="en-US" sz="1100" dirty="0" err="1"/>
              <a:t>predmetnom</a:t>
            </a:r>
            <a:r>
              <a:rPr lang="en-US" sz="1100" dirty="0"/>
              <a:t> </a:t>
            </a:r>
            <a:r>
              <a:rPr lang="en-US" sz="1100" dirty="0" err="1"/>
              <a:t>nastavniku</a:t>
            </a:r>
            <a:endParaRPr lang="en-US" sz="1100" dirty="0"/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100" dirty="0"/>
              <a:t> </a:t>
            </a:r>
            <a:r>
              <a:rPr lang="en-US" sz="1100" dirty="0" err="1"/>
              <a:t>Nakon</a:t>
            </a:r>
            <a:r>
              <a:rPr lang="en-US" sz="1100" dirty="0"/>
              <a:t> </a:t>
            </a:r>
            <a:r>
              <a:rPr lang="en-US" sz="1100" dirty="0" err="1"/>
              <a:t>dobijanja</a:t>
            </a:r>
            <a:r>
              <a:rPr lang="en-US" sz="1100" dirty="0"/>
              <a:t> </a:t>
            </a:r>
            <a:r>
              <a:rPr lang="en-US" sz="1100" dirty="0" err="1"/>
              <a:t>saglasnosti</a:t>
            </a:r>
            <a:r>
              <a:rPr lang="en-US" sz="1100" dirty="0"/>
              <a:t> </a:t>
            </a:r>
            <a:r>
              <a:rPr lang="en-US" sz="1100" dirty="0" err="1"/>
              <a:t>na</a:t>
            </a:r>
            <a:r>
              <a:rPr lang="en-US" sz="1100" dirty="0"/>
              <a:t> </a:t>
            </a:r>
            <a:r>
              <a:rPr lang="en-US" sz="1100" dirty="0" err="1"/>
              <a:t>konačnu</a:t>
            </a:r>
            <a:r>
              <a:rPr lang="en-US" sz="1100" dirty="0"/>
              <a:t> </a:t>
            </a:r>
            <a:r>
              <a:rPr lang="en-US" sz="1100" dirty="0" err="1"/>
              <a:t>verziju</a:t>
            </a:r>
            <a:r>
              <a:rPr lang="en-US" sz="1100" dirty="0"/>
              <a:t> </a:t>
            </a:r>
            <a:r>
              <a:rPr lang="en-US" sz="1100" dirty="0" err="1"/>
              <a:t>seminarskog</a:t>
            </a:r>
            <a:r>
              <a:rPr lang="en-US" sz="1100" dirty="0"/>
              <a:t> </a:t>
            </a:r>
            <a:r>
              <a:rPr lang="en-US" sz="1100" dirty="0" err="1"/>
              <a:t>rada</a:t>
            </a:r>
            <a:r>
              <a:rPr lang="sr-Latn-RS" sz="1100" dirty="0"/>
              <a:t> </a:t>
            </a:r>
            <a:r>
              <a:rPr lang="en-US" sz="1100" dirty="0"/>
              <a:t> student </a:t>
            </a:r>
            <a:r>
              <a:rPr lang="en-US" sz="1100" dirty="0" err="1"/>
              <a:t>može</a:t>
            </a:r>
            <a:r>
              <a:rPr lang="en-US" sz="1100" dirty="0"/>
              <a:t> da </a:t>
            </a:r>
            <a:r>
              <a:rPr lang="en-US" sz="1100" dirty="0" err="1"/>
              <a:t>prijavi</a:t>
            </a:r>
            <a:r>
              <a:rPr lang="en-US" sz="1100" dirty="0"/>
              <a:t> </a:t>
            </a:r>
            <a:r>
              <a:rPr lang="en-US" sz="1100" dirty="0" err="1"/>
              <a:t>ispit</a:t>
            </a:r>
            <a:endParaRPr lang="sr-Latn-RS" sz="1100" dirty="0"/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sr-Latn-RS" sz="1100" dirty="0"/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r>
              <a:rPr lang="en-US" sz="1100" b="1" dirty="0" err="1"/>
              <a:t>Odbrana</a:t>
            </a:r>
            <a:r>
              <a:rPr lang="en-US" sz="1100" b="1" dirty="0"/>
              <a:t> </a:t>
            </a:r>
            <a:r>
              <a:rPr lang="en-US" sz="1100" b="1" dirty="0" err="1"/>
              <a:t>seminarskog</a:t>
            </a:r>
            <a:r>
              <a:rPr lang="en-US" sz="1100" b="1" dirty="0"/>
              <a:t> </a:t>
            </a:r>
            <a:r>
              <a:rPr lang="en-US" sz="1100" b="1" dirty="0" err="1"/>
              <a:t>rada</a:t>
            </a:r>
            <a:endParaRPr lang="en-US" sz="1100" b="1" dirty="0"/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100" dirty="0"/>
              <a:t> </a:t>
            </a:r>
            <a:r>
              <a:rPr lang="en-US" sz="1100" dirty="0" err="1"/>
              <a:t>Prilikom</a:t>
            </a:r>
            <a:r>
              <a:rPr lang="en-US" sz="1100" dirty="0"/>
              <a:t> </a:t>
            </a:r>
            <a:r>
              <a:rPr lang="en-US" sz="1100" dirty="0" err="1"/>
              <a:t>polaganja</a:t>
            </a:r>
            <a:r>
              <a:rPr lang="en-US" sz="1100" dirty="0"/>
              <a:t> </a:t>
            </a:r>
            <a:r>
              <a:rPr lang="en-US" sz="1100" dirty="0" err="1"/>
              <a:t>ispita</a:t>
            </a:r>
            <a:r>
              <a:rPr lang="en-US" sz="1100" dirty="0"/>
              <a:t> student </a:t>
            </a:r>
            <a:r>
              <a:rPr lang="en-US" sz="1100" dirty="0" err="1"/>
              <a:t>treba</a:t>
            </a:r>
            <a:r>
              <a:rPr lang="en-US" sz="1100" dirty="0"/>
              <a:t> da </a:t>
            </a:r>
            <a:r>
              <a:rPr lang="en-US" sz="1100" dirty="0" err="1"/>
              <a:t>preda</a:t>
            </a:r>
            <a:r>
              <a:rPr lang="en-US" sz="1100" dirty="0"/>
              <a:t> </a:t>
            </a:r>
            <a:r>
              <a:rPr lang="en-US" sz="1100" dirty="0" err="1"/>
              <a:t>predmetnom</a:t>
            </a:r>
            <a:r>
              <a:rPr lang="sr-Latn-RS" sz="1100" dirty="0"/>
              <a:t> </a:t>
            </a:r>
            <a:r>
              <a:rPr lang="en-US" sz="1100" dirty="0" err="1"/>
              <a:t>nastavniku</a:t>
            </a:r>
            <a:r>
              <a:rPr lang="en-US" sz="1100" dirty="0"/>
              <a:t> </a:t>
            </a:r>
            <a:r>
              <a:rPr lang="en-US" sz="1100" dirty="0" err="1"/>
              <a:t>štampani</a:t>
            </a:r>
            <a:r>
              <a:rPr lang="en-US" sz="1100" dirty="0"/>
              <a:t> </a:t>
            </a:r>
            <a:r>
              <a:rPr lang="en-US" sz="1100" dirty="0" err="1"/>
              <a:t>primerak</a:t>
            </a:r>
            <a:r>
              <a:rPr lang="en-US" sz="1100" dirty="0"/>
              <a:t> </a:t>
            </a:r>
            <a:r>
              <a:rPr lang="en-US" sz="1100" dirty="0" err="1"/>
              <a:t>seminarskog</a:t>
            </a:r>
            <a:r>
              <a:rPr lang="en-US" sz="1100" dirty="0"/>
              <a:t> </a:t>
            </a:r>
            <a:r>
              <a:rPr lang="en-US" sz="1100" dirty="0" err="1"/>
              <a:t>rada</a:t>
            </a:r>
            <a:endParaRPr lang="en-US" sz="1100" dirty="0"/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100" dirty="0"/>
              <a:t> </a:t>
            </a:r>
            <a:r>
              <a:rPr lang="en-US" sz="1100" dirty="0" err="1"/>
              <a:t>Odbrana</a:t>
            </a:r>
            <a:r>
              <a:rPr lang="en-US" sz="1100" dirty="0"/>
              <a:t> </a:t>
            </a:r>
            <a:r>
              <a:rPr lang="en-US" sz="1100" dirty="0" err="1"/>
              <a:t>seminarskog</a:t>
            </a:r>
            <a:r>
              <a:rPr lang="en-US" sz="1100" dirty="0"/>
              <a:t> </a:t>
            </a:r>
            <a:r>
              <a:rPr lang="en-US" sz="1100" dirty="0" err="1"/>
              <a:t>rada</a:t>
            </a:r>
            <a:r>
              <a:rPr lang="en-US" sz="1100" dirty="0"/>
              <a:t> je </a:t>
            </a:r>
            <a:r>
              <a:rPr lang="en-US" sz="1100" dirty="0" err="1"/>
              <a:t>usmena</a:t>
            </a:r>
            <a:endParaRPr lang="sr-Latn-RS" sz="1100" b="1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sr-Latn-R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en-U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en-U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lang="en-US" sz="1200" dirty="0"/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endParaRPr sz="1200" dirty="0"/>
          </a:p>
        </p:txBody>
      </p:sp>
      <p:sp>
        <p:nvSpPr>
          <p:cNvPr id="202" name="Google Shape;202;p15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3" name="Picture 2" descr="fakultet-1">
            <a:extLst>
              <a:ext uri="{FF2B5EF4-FFF2-40B4-BE49-F238E27FC236}">
                <a16:creationId xmlns:a16="http://schemas.microsoft.com/office/drawing/2014/main" xmlns="" id="{15F3EC37-1591-6CFC-45CA-232994998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78" y="2466112"/>
            <a:ext cx="1181011" cy="23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38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" name="Google Shape;1516;p52"/>
          <p:cNvSpPr txBox="1"/>
          <p:nvPr/>
        </p:nvSpPr>
        <p:spPr>
          <a:xfrm>
            <a:off x="1948500" y="4671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800" b="1" dirty="0">
                <a:solidFill>
                  <a:srgbClr val="434343"/>
                </a:solidFill>
                <a:latin typeface="IBM Plex Sans" panose="020B0503050203000203" pitchFamily="34" charset="0"/>
                <a:ea typeface="Montserrat"/>
                <a:cs typeface="Montserrat"/>
                <a:sym typeface="Montserrat"/>
              </a:rPr>
              <a:t>Predmetni nastavnik</a:t>
            </a:r>
            <a:endParaRPr sz="1800" b="1" dirty="0">
              <a:solidFill>
                <a:srgbClr val="434343"/>
              </a:solidFill>
              <a:latin typeface="IBM Plex Sans" panose="020B0503050203000203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Google Shape;200;p15">
            <a:extLst>
              <a:ext uri="{FF2B5EF4-FFF2-40B4-BE49-F238E27FC236}">
                <a16:creationId xmlns:a16="http://schemas.microsoft.com/office/drawing/2014/main" xmlns="" id="{04EE2E95-B8C4-824E-ED6F-F13E3D7E2689}"/>
              </a:ext>
            </a:extLst>
          </p:cNvPr>
          <p:cNvSpPr txBox="1">
            <a:spLocks/>
          </p:cNvSpPr>
          <p:nvPr/>
        </p:nvSpPr>
        <p:spPr>
          <a:xfrm>
            <a:off x="2772491" y="794722"/>
            <a:ext cx="6201409" cy="423807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200" b="1" dirty="0" err="1">
                <a:latin typeface="IBM Plex Sans" panose="020B0503050203000203" pitchFamily="34" charset="0"/>
              </a:rPr>
              <a:t>doc</a:t>
            </a:r>
            <a:r>
              <a:rPr lang="sr-Latn-RS" sz="1200" b="1" dirty="0">
                <a:latin typeface="IBM Plex Sans" panose="020B0503050203000203" pitchFamily="34" charset="0"/>
              </a:rPr>
              <a:t>. dr Vladimir Todorović</a:t>
            </a:r>
            <a:endParaRPr lang="en-US" sz="1200" b="1" dirty="0">
              <a:latin typeface="IBM Plex Sans" panose="020B0503050203000203" pitchFamily="34" charset="0"/>
            </a:endParaRP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100" b="1" dirty="0">
                <a:latin typeface="IBM Plex Sans" panose="020B0503050203000203" pitchFamily="34" charset="0"/>
              </a:rPr>
              <a:t>Osnovne i master studije </a:t>
            </a:r>
            <a:r>
              <a:rPr lang="sr-Latn-RS" sz="1100" dirty="0">
                <a:latin typeface="IBM Plex Sans" panose="020B0503050203000203" pitchFamily="34" charset="0"/>
              </a:rPr>
              <a:t>– Fakultet tehničkih nauka, Univerzitet u Novom Sadu – Elektrotehnika i računarstvo </a:t>
            </a:r>
          </a:p>
          <a:p>
            <a:pPr marL="171450" indent="-17145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100" b="1" dirty="0">
                <a:latin typeface="IBM Plex Sans" panose="020B0503050203000203" pitchFamily="34" charset="0"/>
              </a:rPr>
              <a:t>Doktorske studije </a:t>
            </a:r>
            <a:r>
              <a:rPr lang="sr-Latn-RS" sz="1100" dirty="0">
                <a:latin typeface="IBM Plex Sans" panose="020B0503050203000203" pitchFamily="34" charset="0"/>
              </a:rPr>
              <a:t>- Fakultet tehničkih nauka, Univerzitet u Novom Sadu, Tehnički univerzitet </a:t>
            </a:r>
            <a:r>
              <a:rPr lang="sr-Latn-RS" sz="1100" dirty="0" err="1">
                <a:latin typeface="IBM Plex Sans" panose="020B0503050203000203" pitchFamily="34" charset="0"/>
              </a:rPr>
              <a:t>Kluž</a:t>
            </a:r>
            <a:r>
              <a:rPr lang="sr-Latn-RS" sz="1100" dirty="0">
                <a:latin typeface="IBM Plex Sans" panose="020B0503050203000203" pitchFamily="34" charset="0"/>
              </a:rPr>
              <a:t> </a:t>
            </a:r>
            <a:r>
              <a:rPr lang="sr-Latn-RS" sz="1100" dirty="0" err="1">
                <a:latin typeface="IBM Plex Sans" panose="020B0503050203000203" pitchFamily="34" charset="0"/>
              </a:rPr>
              <a:t>Napoka</a:t>
            </a:r>
            <a:r>
              <a:rPr lang="sr-Latn-RS" sz="1100" dirty="0">
                <a:latin typeface="IBM Plex Sans" panose="020B0503050203000203" pitchFamily="34" charset="0"/>
              </a:rPr>
              <a:t> Rumunija, Singidunum Univerzitet Beograd – Inteligentno softversko inženjerstvo</a:t>
            </a:r>
          </a:p>
          <a:p>
            <a:pPr indent="7938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sr-Latn-RS" sz="1100" dirty="0">
                <a:latin typeface="IBM Plex Sans" panose="020B0503050203000203" pitchFamily="34" charset="0"/>
              </a:rPr>
              <a:t>T</a:t>
            </a:r>
            <a:r>
              <a:rPr lang="en-US" sz="1100" dirty="0" err="1">
                <a:latin typeface="IBM Plex Sans" panose="020B0503050203000203" pitchFamily="34" charset="0"/>
              </a:rPr>
              <a:t>renutno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radi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kao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savetnik</a:t>
            </a:r>
            <a:r>
              <a:rPr lang="en-US" sz="1100" dirty="0">
                <a:latin typeface="IBM Plex Sans" panose="020B0503050203000203" pitchFamily="34" charset="0"/>
              </a:rPr>
              <a:t> za </a:t>
            </a:r>
            <a:r>
              <a:rPr lang="en-US" sz="1100" dirty="0" err="1">
                <a:latin typeface="IBM Plex Sans" panose="020B0503050203000203" pitchFamily="34" charset="0"/>
              </a:rPr>
              <a:t>startape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kompanije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na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Naučno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tehnološkom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parku</a:t>
            </a:r>
            <a:r>
              <a:rPr lang="en-US" sz="1100" dirty="0">
                <a:latin typeface="IBM Plex Sans" panose="020B0503050203000203" pitchFamily="34" charset="0"/>
              </a:rPr>
              <a:t> Novi Sad </a:t>
            </a:r>
            <a:r>
              <a:rPr lang="en-US" sz="1100" dirty="0" err="1">
                <a:latin typeface="IBM Plex Sans" panose="020B0503050203000203" pitchFamily="34" charset="0"/>
              </a:rPr>
              <a:t>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na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poziciji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višeg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stručnog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saradnika</a:t>
            </a:r>
            <a:r>
              <a:rPr lang="en-US" sz="1100" dirty="0">
                <a:latin typeface="IBM Plex Sans" panose="020B0503050203000203" pitchFamily="34" charset="0"/>
              </a:rPr>
              <a:t> za </a:t>
            </a:r>
            <a:r>
              <a:rPr lang="en-US" sz="1100" dirty="0" err="1">
                <a:latin typeface="IBM Plex Sans" panose="020B0503050203000203" pitchFamily="34" charset="0"/>
              </a:rPr>
              <a:t>projekte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međunarodnu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saradnju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Univerziteta</a:t>
            </a:r>
            <a:r>
              <a:rPr lang="en-US" sz="1100" dirty="0">
                <a:latin typeface="IBM Plex Sans" panose="020B0503050203000203" pitchFamily="34" charset="0"/>
              </a:rPr>
              <a:t> u </a:t>
            </a:r>
            <a:r>
              <a:rPr lang="en-US" sz="1100" dirty="0" err="1">
                <a:latin typeface="IBM Plex Sans" panose="020B0503050203000203" pitchFamily="34" charset="0"/>
              </a:rPr>
              <a:t>Novom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Sadu</a:t>
            </a:r>
            <a:r>
              <a:rPr lang="en-US" sz="1100" dirty="0">
                <a:latin typeface="IBM Plex Sans" panose="020B0503050203000203" pitchFamily="34" charset="0"/>
              </a:rPr>
              <a:t>.</a:t>
            </a:r>
            <a:endParaRPr lang="sr-Latn-RS" sz="1100" dirty="0">
              <a:latin typeface="IBM Plex Sans" panose="020B0503050203000203" pitchFamily="34" charset="0"/>
            </a:endParaRPr>
          </a:p>
          <a:p>
            <a:pPr indent="7938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100" dirty="0" err="1">
                <a:latin typeface="IBM Plex Sans" panose="020B0503050203000203" pitchFamily="34" charset="0"/>
              </a:rPr>
              <a:t>Osnivač</a:t>
            </a:r>
            <a:r>
              <a:rPr lang="en-US" sz="1100" dirty="0">
                <a:latin typeface="IBM Plex Sans" panose="020B0503050203000203" pitchFamily="34" charset="0"/>
              </a:rPr>
              <a:t> je  </a:t>
            </a:r>
            <a:r>
              <a:rPr lang="en-US" sz="1100" dirty="0" err="1">
                <a:latin typeface="IBM Plex Sans" panose="020B0503050203000203" pitchFamily="34" charset="0"/>
              </a:rPr>
              <a:t>kancelarije</a:t>
            </a:r>
            <a:r>
              <a:rPr lang="en-US" sz="1100" dirty="0">
                <a:latin typeface="IBM Plex Sans" panose="020B0503050203000203" pitchFamily="34" charset="0"/>
              </a:rPr>
              <a:t> za </a:t>
            </a:r>
            <a:r>
              <a:rPr lang="en-US" sz="1100" dirty="0" err="1">
                <a:latin typeface="IBM Plex Sans" panose="020B0503050203000203" pitchFamily="34" charset="0"/>
              </a:rPr>
              <a:t>međunarodnu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saradnju</a:t>
            </a:r>
            <a:r>
              <a:rPr lang="en-US" sz="1100" dirty="0">
                <a:latin typeface="IBM Plex Sans" panose="020B0503050203000203" pitchFamily="34" charset="0"/>
              </a:rPr>
              <a:t> (2010.) </a:t>
            </a:r>
            <a:r>
              <a:rPr lang="en-US" sz="1100" dirty="0" err="1">
                <a:latin typeface="IBM Plex Sans" panose="020B0503050203000203" pitchFamily="34" charset="0"/>
              </a:rPr>
              <a:t>na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Fakultetu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tehničkih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nauka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na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poziciji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šefa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iste</a:t>
            </a:r>
            <a:r>
              <a:rPr lang="en-US" sz="1100" dirty="0">
                <a:latin typeface="IBM Plex Sans" panose="020B0503050203000203" pitchFamily="34" charset="0"/>
              </a:rPr>
              <a:t> bio je u </a:t>
            </a:r>
            <a:r>
              <a:rPr lang="en-US" sz="1100" dirty="0" err="1">
                <a:latin typeface="IBM Plex Sans" panose="020B0503050203000203" pitchFamily="34" charset="0"/>
              </a:rPr>
              <a:t>periodu</a:t>
            </a:r>
            <a:r>
              <a:rPr lang="en-US" sz="1100" dirty="0">
                <a:latin typeface="IBM Plex Sans" panose="020B0503050203000203" pitchFamily="34" charset="0"/>
              </a:rPr>
              <a:t> (2010-2020.). </a:t>
            </a:r>
            <a:endParaRPr lang="sr-Latn-RS" sz="1100" dirty="0">
              <a:latin typeface="IBM Plex Sans" panose="020B0503050203000203" pitchFamily="34" charset="0"/>
            </a:endParaRPr>
          </a:p>
          <a:p>
            <a:pPr indent="7938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100" dirty="0">
                <a:latin typeface="IBM Plex Sans" panose="020B0503050203000203" pitchFamily="34" charset="0"/>
              </a:rPr>
              <a:t>Kao deo </a:t>
            </a:r>
            <a:r>
              <a:rPr lang="en-US" sz="1100" dirty="0" err="1">
                <a:latin typeface="IBM Plex Sans" panose="020B0503050203000203" pitchFamily="34" charset="0"/>
              </a:rPr>
              <a:t>tima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učestvovao</a:t>
            </a:r>
            <a:r>
              <a:rPr lang="en-US" sz="1100" dirty="0">
                <a:latin typeface="IBM Plex Sans" panose="020B0503050203000203" pitchFamily="34" charset="0"/>
              </a:rPr>
              <a:t> u </a:t>
            </a:r>
            <a:r>
              <a:rPr lang="en-US" sz="1100" dirty="0" err="1">
                <a:latin typeface="IBM Plex Sans" panose="020B0503050203000203" pitchFamily="34" charset="0"/>
              </a:rPr>
              <a:t>upravljanju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projektima</a:t>
            </a:r>
            <a:r>
              <a:rPr lang="en-US" sz="1100" dirty="0">
                <a:latin typeface="IBM Plex Sans" panose="020B0503050203000203" pitchFamily="34" charset="0"/>
              </a:rPr>
              <a:t> u </a:t>
            </a:r>
            <a:r>
              <a:rPr lang="en-US" sz="1100" dirty="0" err="1">
                <a:latin typeface="IBM Plex Sans" panose="020B0503050203000203" pitchFamily="34" charset="0"/>
              </a:rPr>
              <a:t>pozivima</a:t>
            </a:r>
            <a:r>
              <a:rPr lang="en-US" sz="1100" dirty="0">
                <a:latin typeface="IBM Plex Sans" panose="020B0503050203000203" pitchFamily="34" charset="0"/>
              </a:rPr>
              <a:t> FP7, TEMPUS, </a:t>
            </a:r>
            <a:r>
              <a:rPr lang="en-US" sz="1100" dirty="0" err="1">
                <a:latin typeface="IBM Plex Sans" panose="020B0503050203000203" pitchFamily="34" charset="0"/>
              </a:rPr>
              <a:t>Horizont</a:t>
            </a:r>
            <a:r>
              <a:rPr lang="en-US" sz="1100" dirty="0">
                <a:latin typeface="IBM Plex Sans" panose="020B0503050203000203" pitchFamily="34" charset="0"/>
              </a:rPr>
              <a:t> 2020 </a:t>
            </a:r>
            <a:r>
              <a:rPr lang="en-US" sz="1100" dirty="0" err="1">
                <a:latin typeface="IBM Plex Sans" panose="020B0503050203000203" pitchFamily="34" charset="0"/>
              </a:rPr>
              <a:t>i</a:t>
            </a:r>
            <a:r>
              <a:rPr lang="en-US" sz="1100" dirty="0">
                <a:latin typeface="IBM Plex Sans" panose="020B0503050203000203" pitchFamily="34" charset="0"/>
              </a:rPr>
              <a:t> IPA </a:t>
            </a:r>
            <a:r>
              <a:rPr lang="en-US" sz="1100" dirty="0" err="1">
                <a:latin typeface="IBM Plex Sans" panose="020B0503050203000203" pitchFamily="34" charset="0"/>
              </a:rPr>
              <a:t>prekogranične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saradnje</a:t>
            </a:r>
            <a:r>
              <a:rPr lang="en-US" sz="1100" dirty="0">
                <a:latin typeface="IBM Plex Sans" panose="020B0503050203000203" pitchFamily="34" charset="0"/>
              </a:rPr>
              <a:t>. </a:t>
            </a:r>
            <a:endParaRPr lang="sr-Latn-RS" sz="1100" dirty="0">
              <a:latin typeface="IBM Plex Sans" panose="020B0503050203000203" pitchFamily="34" charset="0"/>
            </a:endParaRPr>
          </a:p>
          <a:p>
            <a:pPr indent="7938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100" dirty="0">
                <a:latin typeface="IBM Plex Sans" panose="020B0503050203000203" pitchFamily="34" charset="0"/>
              </a:rPr>
              <a:t>Bio je </a:t>
            </a:r>
            <a:r>
              <a:rPr lang="en-US" sz="1100" dirty="0" err="1">
                <a:latin typeface="IBM Plex Sans" panose="020B0503050203000203" pitchFamily="34" charset="0"/>
              </a:rPr>
              <a:t>koordinator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trogodišnjeg</a:t>
            </a:r>
            <a:r>
              <a:rPr lang="en-US" sz="1100" dirty="0">
                <a:latin typeface="IBM Plex Sans" panose="020B0503050203000203" pitchFamily="34" charset="0"/>
              </a:rPr>
              <a:t> TEMPUS </a:t>
            </a:r>
            <a:r>
              <a:rPr lang="en-US" sz="1100" dirty="0" err="1">
                <a:latin typeface="IBM Plex Sans" panose="020B0503050203000203" pitchFamily="34" charset="0"/>
              </a:rPr>
              <a:t>projekta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na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Univerzitetu</a:t>
            </a:r>
            <a:r>
              <a:rPr lang="en-US" sz="1100" dirty="0">
                <a:latin typeface="IBM Plex Sans" panose="020B0503050203000203" pitchFamily="34" charset="0"/>
              </a:rPr>
              <a:t> u </a:t>
            </a:r>
            <a:r>
              <a:rPr lang="en-US" sz="1100" dirty="0" err="1">
                <a:latin typeface="IBM Plex Sans" panose="020B0503050203000203" pitchFamily="34" charset="0"/>
              </a:rPr>
              <a:t>Novom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Sadu</a:t>
            </a:r>
            <a:r>
              <a:rPr lang="en-US" sz="1100" dirty="0">
                <a:latin typeface="IBM Plex Sans" panose="020B0503050203000203" pitchFamily="34" charset="0"/>
              </a:rPr>
              <a:t> pod </a:t>
            </a:r>
            <a:r>
              <a:rPr lang="en-US" sz="1100" dirty="0" err="1">
                <a:latin typeface="IBM Plex Sans" panose="020B0503050203000203" pitchFamily="34" charset="0"/>
              </a:rPr>
              <a:t>nazivom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iDEAlab</a:t>
            </a:r>
            <a:r>
              <a:rPr lang="en-US" sz="1100" dirty="0">
                <a:latin typeface="IBM Plex Sans" panose="020B0503050203000203" pitchFamily="34" charset="0"/>
              </a:rPr>
              <a:t>. </a:t>
            </a:r>
            <a:endParaRPr lang="sr-Latn-RS" sz="1100" dirty="0">
              <a:latin typeface="IBM Plex Sans" panose="020B0503050203000203" pitchFamily="34" charset="0"/>
            </a:endParaRPr>
          </a:p>
          <a:p>
            <a:pPr indent="7938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100" dirty="0" err="1">
                <a:latin typeface="IBM Plex Sans" panose="020B0503050203000203" pitchFamily="34" charset="0"/>
              </a:rPr>
              <a:t>Rukovodi</a:t>
            </a:r>
            <a:r>
              <a:rPr lang="en-US" sz="1100" dirty="0">
                <a:latin typeface="IBM Plex Sans" panose="020B0503050203000203" pitchFamily="34" charset="0"/>
              </a:rPr>
              <a:t> H2020 </a:t>
            </a:r>
            <a:r>
              <a:rPr lang="en-US" sz="1100" dirty="0" err="1">
                <a:latin typeface="IBM Plex Sans" panose="020B0503050203000203" pitchFamily="34" charset="0"/>
              </a:rPr>
              <a:t>projektom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Noć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istraživača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Srbija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već</a:t>
            </a:r>
            <a:r>
              <a:rPr lang="en-US" sz="1100" dirty="0">
                <a:latin typeface="IBM Plex Sans" panose="020B0503050203000203" pitchFamily="34" charset="0"/>
              </a:rPr>
              <a:t> od </a:t>
            </a:r>
            <a:r>
              <a:rPr lang="en-US" sz="1100" dirty="0" err="1">
                <a:latin typeface="IBM Plex Sans" panose="020B0503050203000203" pitchFamily="34" charset="0"/>
              </a:rPr>
              <a:t>prve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edicije</a:t>
            </a:r>
            <a:r>
              <a:rPr lang="en-US" sz="1100" dirty="0">
                <a:latin typeface="IBM Plex Sans" panose="020B0503050203000203" pitchFamily="34" charset="0"/>
              </a:rPr>
              <a:t> 2010. </a:t>
            </a:r>
            <a:r>
              <a:rPr lang="en-US" sz="1100" dirty="0" err="1">
                <a:latin typeface="IBM Plex Sans" panose="020B0503050203000203" pitchFamily="34" charset="0"/>
              </a:rPr>
              <a:t>godine</a:t>
            </a:r>
            <a:r>
              <a:rPr lang="en-US" sz="1100" dirty="0">
                <a:latin typeface="IBM Plex Sans" panose="020B0503050203000203" pitchFamily="34" charset="0"/>
              </a:rPr>
              <a:t>. </a:t>
            </a:r>
            <a:endParaRPr lang="sr-Latn-RS" sz="1100" dirty="0">
              <a:latin typeface="IBM Plex Sans" panose="020B0503050203000203" pitchFamily="34" charset="0"/>
            </a:endParaRPr>
          </a:p>
          <a:p>
            <a:pPr indent="7938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100" dirty="0">
                <a:latin typeface="IBM Plex Sans" panose="020B0503050203000203" pitchFamily="34" charset="0"/>
              </a:rPr>
              <a:t>Kao </a:t>
            </a:r>
            <a:r>
              <a:rPr lang="en-US" sz="1100" dirty="0" err="1">
                <a:latin typeface="IBM Plex Sans" panose="020B0503050203000203" pitchFamily="34" charset="0"/>
              </a:rPr>
              <a:t>direktor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Kreativno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edukativnog</a:t>
            </a:r>
            <a:r>
              <a:rPr lang="en-US" sz="1100" dirty="0">
                <a:latin typeface="IBM Plex Sans" panose="020B0503050203000203" pitchFamily="34" charset="0"/>
              </a:rPr>
              <a:t> centra (NVO), </a:t>
            </a:r>
            <a:r>
              <a:rPr lang="en-US" sz="1100" dirty="0" err="1">
                <a:latin typeface="IBM Plex Sans" panose="020B0503050203000203" pitchFamily="34" charset="0"/>
              </a:rPr>
              <a:t>uključen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odgovoran</a:t>
            </a:r>
            <a:r>
              <a:rPr lang="en-US" sz="1100" dirty="0">
                <a:latin typeface="IBM Plex Sans" panose="020B0503050203000203" pitchFamily="34" charset="0"/>
              </a:rPr>
              <a:t> je za </a:t>
            </a:r>
            <a:r>
              <a:rPr lang="en-US" sz="1100" dirty="0" err="1">
                <a:latin typeface="IBM Plex Sans" panose="020B0503050203000203" pitchFamily="34" charset="0"/>
              </a:rPr>
              <a:t>mnoge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projekte</a:t>
            </a:r>
            <a:r>
              <a:rPr lang="en-US" sz="1100" dirty="0">
                <a:latin typeface="IBM Plex Sans" panose="020B0503050203000203" pitchFamily="34" charset="0"/>
              </a:rPr>
              <a:t> u </a:t>
            </a:r>
            <a:r>
              <a:rPr lang="en-US" sz="1100" dirty="0" err="1">
                <a:latin typeface="IBM Plex Sans" panose="020B0503050203000203" pitchFamily="34" charset="0"/>
              </a:rPr>
              <a:t>oblasti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neformalnog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obrazovanja</a:t>
            </a:r>
            <a:r>
              <a:rPr lang="en-US" sz="1100" dirty="0">
                <a:latin typeface="IBM Plex Sans" panose="020B0503050203000203" pitchFamily="34" charset="0"/>
              </a:rPr>
              <a:t> za </a:t>
            </a:r>
            <a:r>
              <a:rPr lang="en-US" sz="1100" dirty="0" err="1">
                <a:latin typeface="IBM Plex Sans" panose="020B0503050203000203" pitchFamily="34" charset="0"/>
              </a:rPr>
              <a:t>mlade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studente</a:t>
            </a:r>
            <a:r>
              <a:rPr lang="en-US" sz="1100" dirty="0">
                <a:latin typeface="IBM Plex Sans" panose="020B0503050203000203" pitchFamily="34" charset="0"/>
              </a:rPr>
              <a:t>. </a:t>
            </a:r>
            <a:endParaRPr lang="sr-Latn-RS" sz="1100" dirty="0">
              <a:latin typeface="IBM Plex Sans" panose="020B0503050203000203" pitchFamily="34" charset="0"/>
            </a:endParaRPr>
          </a:p>
          <a:p>
            <a:pPr indent="7938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100" dirty="0" err="1">
                <a:latin typeface="IBM Plex Sans" panose="020B0503050203000203" pitchFamily="34" charset="0"/>
              </a:rPr>
              <a:t>Predsednik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upravnog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odbora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Udruženja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Laboratorija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ideja</a:t>
            </a:r>
            <a:r>
              <a:rPr lang="en-US" sz="1100" dirty="0">
                <a:latin typeface="IBM Plex Sans" panose="020B0503050203000203" pitchFamily="34" charset="0"/>
              </a:rPr>
              <a:t> – </a:t>
            </a:r>
            <a:r>
              <a:rPr lang="en-US" sz="1100" dirty="0" err="1">
                <a:latin typeface="IBM Plex Sans" panose="020B0503050203000203" pitchFamily="34" charset="0"/>
              </a:rPr>
              <a:t>iDEAlab</a:t>
            </a:r>
            <a:r>
              <a:rPr lang="en-US" sz="1100" dirty="0">
                <a:latin typeface="IBM Plex Sans" panose="020B0503050203000203" pitchFamily="34" charset="0"/>
              </a:rPr>
              <a:t> koji se </a:t>
            </a:r>
            <a:r>
              <a:rPr lang="en-US" sz="1100" dirty="0" err="1">
                <a:latin typeface="IBM Plex Sans" panose="020B0503050203000203" pitchFamily="34" charset="0"/>
              </a:rPr>
              <a:t>bavi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podsticanjem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inovativnosti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kreativnosti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kao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i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pokretanjem</a:t>
            </a:r>
            <a:r>
              <a:rPr lang="en-US" sz="1100" dirty="0">
                <a:latin typeface="IBM Plex Sans" panose="020B0503050203000203" pitchFamily="34" charset="0"/>
              </a:rPr>
              <a:t> startup-a. </a:t>
            </a:r>
            <a:endParaRPr lang="sr-Latn-RS" sz="1100" dirty="0">
              <a:latin typeface="IBM Plex Sans" panose="020B0503050203000203" pitchFamily="34" charset="0"/>
            </a:endParaRPr>
          </a:p>
          <a:p>
            <a:pPr indent="7938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1100" dirty="0" err="1">
                <a:latin typeface="IBM Plex Sans" panose="020B0503050203000203" pitchFamily="34" charset="0"/>
              </a:rPr>
              <a:t>Sertfikovan</a:t>
            </a:r>
            <a:r>
              <a:rPr lang="en-US" sz="1100" dirty="0">
                <a:latin typeface="IBM Plex Sans" panose="020B0503050203000203" pitchFamily="34" charset="0"/>
              </a:rPr>
              <a:t> od </a:t>
            </a:r>
            <a:r>
              <a:rPr lang="en-US" sz="1100" dirty="0" err="1">
                <a:latin typeface="IBM Plex Sans" panose="020B0503050203000203" pitchFamily="34" charset="0"/>
              </a:rPr>
              <a:t>strane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ministarstva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kao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trener</a:t>
            </a:r>
            <a:r>
              <a:rPr lang="en-US" sz="1100" dirty="0">
                <a:latin typeface="IBM Plex Sans" panose="020B0503050203000203" pitchFamily="34" charset="0"/>
              </a:rPr>
              <a:t> za </a:t>
            </a:r>
            <a:r>
              <a:rPr lang="en-US" sz="1100" dirty="0" err="1">
                <a:latin typeface="IBM Plex Sans" panose="020B0503050203000203" pitchFamily="34" charset="0"/>
              </a:rPr>
              <a:t>razvoj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projekata</a:t>
            </a:r>
            <a:r>
              <a:rPr lang="en-US" sz="1100" dirty="0">
                <a:latin typeface="IBM Plex Sans" panose="020B0503050203000203" pitchFamily="34" charset="0"/>
              </a:rPr>
              <a:t> za </a:t>
            </a:r>
            <a:r>
              <a:rPr lang="en-US" sz="1100" dirty="0" err="1">
                <a:latin typeface="IBM Plex Sans" panose="020B0503050203000203" pitchFamily="34" charset="0"/>
              </a:rPr>
              <a:t>javne</a:t>
            </a:r>
            <a:r>
              <a:rPr lang="en-US" sz="1100" dirty="0">
                <a:latin typeface="IBM Plex Sans" panose="020B0503050203000203" pitchFamily="34" charset="0"/>
              </a:rPr>
              <a:t> </a:t>
            </a:r>
            <a:r>
              <a:rPr lang="en-US" sz="1100" dirty="0" err="1">
                <a:latin typeface="IBM Plex Sans" panose="020B0503050203000203" pitchFamily="34" charset="0"/>
              </a:rPr>
              <a:t>ustanove</a:t>
            </a:r>
            <a:r>
              <a:rPr lang="en-US" sz="1100" dirty="0">
                <a:latin typeface="IBM Plex Sans" panose="020B0503050203000203" pitchFamily="34" charset="0"/>
              </a:rPr>
              <a:t> u R. </a:t>
            </a:r>
            <a:r>
              <a:rPr lang="en-US" sz="1100" dirty="0" err="1">
                <a:latin typeface="IBM Plex Sans" panose="020B0503050203000203" pitchFamily="34" charset="0"/>
              </a:rPr>
              <a:t>Srbiji</a:t>
            </a:r>
            <a:r>
              <a:rPr lang="en-US" sz="1100" dirty="0">
                <a:latin typeface="IBM Plex Sans" panose="020B0503050203000203" pitchFamily="34" charset="0"/>
              </a:rPr>
              <a:t>.</a:t>
            </a:r>
          </a:p>
          <a:p>
            <a:pPr>
              <a:spcBef>
                <a:spcPts val="600"/>
              </a:spcBef>
              <a:buClr>
                <a:schemeClr val="dk1"/>
              </a:buClr>
              <a:buSzPts val="1100"/>
            </a:pPr>
            <a:endParaRPr lang="en-US" sz="1100" dirty="0"/>
          </a:p>
          <a:p>
            <a:pPr>
              <a:spcBef>
                <a:spcPts val="600"/>
              </a:spcBef>
              <a:buClr>
                <a:schemeClr val="dk1"/>
              </a:buClr>
              <a:buSzPts val="1100"/>
            </a:pPr>
            <a:endParaRPr lang="en-US" sz="1200" dirty="0"/>
          </a:p>
          <a:p>
            <a:pPr>
              <a:spcBef>
                <a:spcPts val="600"/>
              </a:spcBef>
              <a:buClr>
                <a:schemeClr val="dk1"/>
              </a:buClr>
              <a:buSzPts val="1100"/>
            </a:pPr>
            <a:endParaRPr lang="en-US" sz="1200" dirty="0"/>
          </a:p>
          <a:p>
            <a:pPr>
              <a:spcBef>
                <a:spcPts val="600"/>
              </a:spcBef>
              <a:buClr>
                <a:schemeClr val="dk1"/>
              </a:buClr>
              <a:buSzPts val="1100"/>
            </a:pPr>
            <a:endParaRPr lang="en-US" sz="1200" dirty="0"/>
          </a:p>
          <a:p>
            <a:pPr>
              <a:spcBef>
                <a:spcPts val="600"/>
              </a:spcBef>
              <a:buClr>
                <a:schemeClr val="dk1"/>
              </a:buClr>
              <a:buSzPts val="1100"/>
            </a:pPr>
            <a:endParaRPr lang="en-US" sz="1200" dirty="0"/>
          </a:p>
          <a:p>
            <a:pPr>
              <a:spcBef>
                <a:spcPts val="600"/>
              </a:spcBef>
              <a:buClr>
                <a:schemeClr val="dk1"/>
              </a:buClr>
              <a:buSzPts val="1100"/>
            </a:pPr>
            <a:endParaRPr lang="en-US" sz="1200" dirty="0"/>
          </a:p>
        </p:txBody>
      </p:sp>
      <p:pic>
        <p:nvPicPr>
          <p:cNvPr id="3" name="Picture 2" descr="fakultet-1">
            <a:extLst>
              <a:ext uri="{FF2B5EF4-FFF2-40B4-BE49-F238E27FC236}">
                <a16:creationId xmlns:a16="http://schemas.microsoft.com/office/drawing/2014/main" xmlns="" id="{6C2F9C94-824D-2F8C-5201-5079C574A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78" y="2445311"/>
            <a:ext cx="1181011" cy="23625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xmlns="" id="{0009F15A-EDA3-6BE6-C9F4-90DAD9A2E994}"/>
              </a:ext>
            </a:extLst>
          </p:cNvPr>
          <p:cNvSpPr/>
          <p:nvPr/>
        </p:nvSpPr>
        <p:spPr>
          <a:xfrm>
            <a:off x="129653" y="152245"/>
            <a:ext cx="1265458" cy="169920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eter template">
  <a:themeElements>
    <a:clrScheme name="Custom 347">
      <a:dk1>
        <a:srgbClr val="3E4655"/>
      </a:dk1>
      <a:lt1>
        <a:srgbClr val="FFFFFF"/>
      </a:lt1>
      <a:dk2>
        <a:srgbClr val="746F7E"/>
      </a:dk2>
      <a:lt2>
        <a:srgbClr val="EAECF0"/>
      </a:lt2>
      <a:accent1>
        <a:srgbClr val="FFB900"/>
      </a:accent1>
      <a:accent2>
        <a:srgbClr val="F78300"/>
      </a:accent2>
      <a:accent3>
        <a:srgbClr val="D6516E"/>
      </a:accent3>
      <a:accent4>
        <a:srgbClr val="807DAF"/>
      </a:accent4>
      <a:accent5>
        <a:srgbClr val="93AECF"/>
      </a:accent5>
      <a:accent6>
        <a:srgbClr val="7E0808"/>
      </a:accent6>
      <a:hlink>
        <a:srgbClr val="38334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786</Words>
  <Application>Microsoft Office PowerPoint</Application>
  <PresentationFormat>On-screen Show (16:9)</PresentationFormat>
  <Paragraphs>104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IBM Plex Sans</vt:lpstr>
      <vt:lpstr>IBM Plex Serif</vt:lpstr>
      <vt:lpstr>Montserrat</vt:lpstr>
      <vt:lpstr>Exeter template</vt:lpstr>
      <vt:lpstr>Upravljanje  softverskim projektima</vt:lpstr>
      <vt:lpstr>Osnovni cilj predmeta</vt:lpstr>
      <vt:lpstr>Sadržaj predmeta</vt:lpstr>
      <vt:lpstr>Realizacija nastave</vt:lpstr>
      <vt:lpstr>Način ocenjivanja</vt:lpstr>
      <vt:lpstr>Seminarski rad</vt:lpstr>
      <vt:lpstr>Polaganje ispita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Upravljanje  softverskim projektima</dc:title>
  <dc:creator>FEP1</dc:creator>
  <cp:lastModifiedBy>Obrad</cp:lastModifiedBy>
  <cp:revision>3</cp:revision>
  <dcterms:modified xsi:type="dcterms:W3CDTF">2022-09-27T05:12:09Z</dcterms:modified>
</cp:coreProperties>
</file>